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Helvetica World" panose="020B0604020202020204" charset="-128"/>
      <p:regular r:id="rId13"/>
    </p:embeddedFont>
    <p:embeddedFont>
      <p:font typeface="Anton" pitchFamily="2" charset="0"/>
      <p:regular r:id="rId14"/>
    </p:embeddedFont>
    <p:embeddedFont>
      <p:font typeface="Georgia Pro Condensed" panose="020B0604020202020204" charset="0"/>
      <p:regular r:id="rId15"/>
    </p:embeddedFont>
    <p:embeddedFont>
      <p:font typeface="HK Grotesk" panose="020B0604020202020204" charset="0"/>
      <p:regular r:id="rId16"/>
    </p:embeddedFont>
    <p:embeddedFont>
      <p:font typeface="HK Grotesk Bold" panose="020B0604020202020204" charset="0"/>
      <p:regular r:id="rId17"/>
    </p:embeddedFont>
    <p:embeddedFont>
      <p:font typeface="HK Grotesk Semi-Bold" panose="020B0604020202020204" charset="0"/>
      <p:regular r:id="rId18"/>
    </p:embeddedFont>
    <p:embeddedFont>
      <p:font typeface="Inter" panose="020B0604020202020204" charset="0"/>
      <p:regular r:id="rId19"/>
    </p:embeddedFont>
    <p:embeddedFont>
      <p:font typeface="Noto Serif Display ExtraCondensed Light" panose="020B0604020202020204"/>
      <p:regular r:id="rId20"/>
    </p:embeddedFont>
    <p:embeddedFont>
      <p:font typeface="Nyutro Sans" panose="020B0604020202020204" charset="0"/>
      <p:regular r:id="rId21"/>
    </p:embeddedFont>
    <p:embeddedFont>
      <p:font typeface="Nyutro Sans Heavy" panose="020B0604020202020204" charset="0"/>
      <p:regular r:id="rId22"/>
    </p:embeddedFont>
    <p:embeddedFont>
      <p:font typeface="Proxima Nova Condensed Bold" panose="020B0604020202020204" charset="0"/>
      <p:regular r:id="rId23"/>
    </p:embeddedFont>
    <p:embeddedFont>
      <p:font typeface="Raleway" pitchFamily="2" charset="0"/>
      <p:regular r:id="rId24"/>
    </p:embeddedFont>
    <p:embeddedFont>
      <p:font typeface="Tenor Sans" panose="020B0604020202020204" charset="0"/>
      <p:regular r:id="rId25"/>
    </p:embeddedFont>
    <p:embeddedFont>
      <p:font typeface="Touvlo" panose="020B0604020202020204" charset="0"/>
      <p:regular r:id="rId26"/>
    </p:embeddedFont>
    <p:embeddedFont>
      <p:font typeface="Touvlo Bold" panose="020B0604020202020204" charset="0"/>
      <p:regular r:id="rId27"/>
    </p:embeddedFont>
    <p:embeddedFont>
      <p:font typeface="TT Hoves" panose="020B0604020202020204" charset="0"/>
      <p:regular r:id="rId28"/>
    </p:embeddedFont>
    <p:embeddedFont>
      <p:font typeface="TT Hove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64645" y="-1735855"/>
            <a:ext cx="13758710" cy="13758710"/>
          </a:xfrm>
          <a:custGeom>
            <a:avLst/>
            <a:gdLst/>
            <a:ahLst/>
            <a:cxnLst/>
            <a:rect l="l" t="t" r="r" b="b"/>
            <a:pathLst>
              <a:path w="13758710" h="13758710">
                <a:moveTo>
                  <a:pt x="0" y="0"/>
                </a:moveTo>
                <a:lnTo>
                  <a:pt x="13758710" y="0"/>
                </a:lnTo>
                <a:lnTo>
                  <a:pt x="13758710" y="13758710"/>
                </a:lnTo>
                <a:lnTo>
                  <a:pt x="0" y="137587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88333" y="3139533"/>
            <a:ext cx="15041214" cy="4780915"/>
          </a:xfrm>
          <a:prstGeom prst="rect">
            <a:avLst/>
          </a:prstGeom>
        </p:spPr>
        <p:txBody>
          <a:bodyPr lIns="0" tIns="0" rIns="0" bIns="0" rtlCol="0" anchor="t">
            <a:spAutoFit/>
          </a:bodyPr>
          <a:lstStyle/>
          <a:p>
            <a:pPr algn="ctr">
              <a:lnSpc>
                <a:spcPts val="4760"/>
              </a:lnSpc>
            </a:pPr>
            <a:r>
              <a:rPr lang="en-US" sz="3400" spc="-78">
                <a:solidFill>
                  <a:srgbClr val="FFFFFF"/>
                </a:solidFill>
                <a:latin typeface="Anton"/>
                <a:ea typeface="Anton"/>
                <a:cs typeface="Anton"/>
                <a:sym typeface="Anton"/>
              </a:rPr>
              <a:t>DEEP LEARNING FOR SINGLE IMAGE SUPER RESOLUTION USING SATELLITE IMAGES</a:t>
            </a:r>
          </a:p>
          <a:p>
            <a:pPr algn="ctr">
              <a:lnSpc>
                <a:spcPts val="4760"/>
              </a:lnSpc>
            </a:pPr>
            <a:endParaRPr lang="en-US" sz="3400" spc="-78">
              <a:solidFill>
                <a:srgbClr val="FFFFFF"/>
              </a:solidFill>
              <a:latin typeface="Anton"/>
              <a:ea typeface="Anton"/>
              <a:cs typeface="Anton"/>
              <a:sym typeface="Anton"/>
            </a:endParaRPr>
          </a:p>
          <a:p>
            <a:pPr algn="ctr">
              <a:lnSpc>
                <a:spcPts val="4760"/>
              </a:lnSpc>
            </a:pPr>
            <a:r>
              <a:rPr lang="en-US" sz="3400" spc="-78">
                <a:solidFill>
                  <a:srgbClr val="FFFFFF"/>
                </a:solidFill>
                <a:latin typeface="Anton"/>
                <a:ea typeface="Anton"/>
                <a:cs typeface="Anton"/>
                <a:sym typeface="Anton"/>
              </a:rPr>
              <a:t>SUBMITTED BY: TANISHA JAIN</a:t>
            </a:r>
          </a:p>
          <a:p>
            <a:pPr algn="ctr">
              <a:lnSpc>
                <a:spcPts val="4760"/>
              </a:lnSpc>
            </a:pPr>
            <a:r>
              <a:rPr lang="en-US" sz="3400" spc="-78">
                <a:solidFill>
                  <a:srgbClr val="FFFFFF"/>
                </a:solidFill>
                <a:latin typeface="Anton"/>
                <a:ea typeface="Anton"/>
                <a:cs typeface="Anton"/>
                <a:sym typeface="Anton"/>
              </a:rPr>
              <a:t>REGISTRATION NUMBER: 2427030775</a:t>
            </a:r>
          </a:p>
          <a:p>
            <a:pPr algn="ctr">
              <a:lnSpc>
                <a:spcPts val="4760"/>
              </a:lnSpc>
            </a:pPr>
            <a:r>
              <a:rPr lang="en-US" sz="3400" spc="-78">
                <a:solidFill>
                  <a:srgbClr val="FFFFFF"/>
                </a:solidFill>
                <a:latin typeface="Anton"/>
                <a:ea typeface="Anton"/>
                <a:cs typeface="Anton"/>
                <a:sym typeface="Anton"/>
              </a:rPr>
              <a:t>COURSE: PBL-2</a:t>
            </a:r>
          </a:p>
          <a:p>
            <a:pPr algn="ctr">
              <a:lnSpc>
                <a:spcPts val="4760"/>
              </a:lnSpc>
            </a:pPr>
            <a:r>
              <a:rPr lang="en-US" sz="3400" spc="-78">
                <a:solidFill>
                  <a:srgbClr val="FFFFFF"/>
                </a:solidFill>
                <a:latin typeface="Anton"/>
                <a:ea typeface="Anton"/>
                <a:cs typeface="Anton"/>
                <a:sym typeface="Anton"/>
              </a:rPr>
              <a:t>DEPARTMENT: COMPUTER SCIENCE ENGINEERING</a:t>
            </a:r>
          </a:p>
          <a:p>
            <a:pPr algn="ctr">
              <a:lnSpc>
                <a:spcPts val="4760"/>
              </a:lnSpc>
            </a:pPr>
            <a:r>
              <a:rPr lang="en-US" sz="3400" spc="-78">
                <a:solidFill>
                  <a:srgbClr val="FFFFFF"/>
                </a:solidFill>
                <a:latin typeface="Anton"/>
                <a:ea typeface="Anton"/>
                <a:cs typeface="Anton"/>
                <a:sym typeface="Anton"/>
              </a:rPr>
              <a:t>GUIDE: MS NEHA</a:t>
            </a:r>
          </a:p>
          <a:p>
            <a:pPr algn="ctr">
              <a:lnSpc>
                <a:spcPts val="4760"/>
              </a:lnSpc>
              <a:spcBef>
                <a:spcPct val="0"/>
              </a:spcBef>
            </a:pPr>
            <a:endParaRPr lang="en-US" sz="3400" spc="-78">
              <a:solidFill>
                <a:srgbClr val="FFFFFF"/>
              </a:solidFill>
              <a:latin typeface="Anton"/>
              <a:ea typeface="Anton"/>
              <a:cs typeface="Anton"/>
              <a:sym typeface="Anton"/>
            </a:endParaRPr>
          </a:p>
        </p:txBody>
      </p:sp>
      <p:sp>
        <p:nvSpPr>
          <p:cNvPr id="4" name="AutoShape 4"/>
          <p:cNvSpPr/>
          <p:nvPr/>
        </p:nvSpPr>
        <p:spPr>
          <a:xfrm>
            <a:off x="0" y="7290773"/>
            <a:ext cx="10652371" cy="0"/>
          </a:xfrm>
          <a:prstGeom prst="line">
            <a:avLst/>
          </a:prstGeom>
          <a:ln w="19050" cap="flat">
            <a:solidFill>
              <a:srgbClr val="FFFFFF"/>
            </a:solidFill>
            <a:prstDash val="solid"/>
            <a:headEnd type="none" w="sm" len="sm"/>
            <a:tailEnd type="oval" w="lg" len="lg"/>
          </a:ln>
        </p:spPr>
      </p:sp>
      <p:sp>
        <p:nvSpPr>
          <p:cNvPr id="5" name="TextBox 5"/>
          <p:cNvSpPr txBox="1"/>
          <p:nvPr/>
        </p:nvSpPr>
        <p:spPr>
          <a:xfrm>
            <a:off x="9256063" y="6973964"/>
            <a:ext cx="6004534" cy="605042"/>
          </a:xfrm>
          <a:prstGeom prst="rect">
            <a:avLst/>
          </a:prstGeom>
        </p:spPr>
        <p:txBody>
          <a:bodyPr lIns="0" tIns="0" rIns="0" bIns="0" rtlCol="0" anchor="t">
            <a:spAutoFit/>
          </a:bodyPr>
          <a:lstStyle/>
          <a:p>
            <a:pPr algn="r">
              <a:lnSpc>
                <a:spcPts val="4976"/>
              </a:lnSpc>
              <a:spcBef>
                <a:spcPct val="0"/>
              </a:spcBef>
            </a:pPr>
            <a:r>
              <a:rPr lang="en-US" sz="3554" spc="-184">
                <a:solidFill>
                  <a:srgbClr val="FFFFFF"/>
                </a:solidFill>
                <a:latin typeface="Inter"/>
                <a:ea typeface="Inter"/>
                <a:cs typeface="Inter"/>
                <a:sym typeface="Inter"/>
              </a:rPr>
              <a:t>SATELLITE IMAGING</a:t>
            </a:r>
          </a:p>
        </p:txBody>
      </p:sp>
      <p:sp>
        <p:nvSpPr>
          <p:cNvPr id="6" name="Freeform 6"/>
          <p:cNvSpPr/>
          <p:nvPr/>
        </p:nvSpPr>
        <p:spPr>
          <a:xfrm>
            <a:off x="10453261" y="7101188"/>
            <a:ext cx="398219" cy="398219"/>
          </a:xfrm>
          <a:custGeom>
            <a:avLst/>
            <a:gdLst/>
            <a:ahLst/>
            <a:cxnLst/>
            <a:rect l="l" t="t" r="r" b="b"/>
            <a:pathLst>
              <a:path w="398219" h="398219">
                <a:moveTo>
                  <a:pt x="0" y="0"/>
                </a:moveTo>
                <a:lnTo>
                  <a:pt x="398220" y="0"/>
                </a:lnTo>
                <a:lnTo>
                  <a:pt x="398220" y="398219"/>
                </a:lnTo>
                <a:lnTo>
                  <a:pt x="0" y="398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3103768" y="2607756"/>
            <a:ext cx="15184232" cy="538367"/>
            <a:chOff x="0" y="0"/>
            <a:chExt cx="20245643" cy="717823"/>
          </a:xfrm>
        </p:grpSpPr>
        <p:sp>
          <p:nvSpPr>
            <p:cNvPr id="8" name="TextBox 8"/>
            <p:cNvSpPr txBox="1"/>
            <p:nvPr/>
          </p:nvSpPr>
          <p:spPr>
            <a:xfrm>
              <a:off x="0" y="-66675"/>
              <a:ext cx="9361733" cy="784498"/>
            </a:xfrm>
            <a:prstGeom prst="rect">
              <a:avLst/>
            </a:prstGeom>
          </p:spPr>
          <p:txBody>
            <a:bodyPr lIns="0" tIns="0" rIns="0" bIns="0" rtlCol="0" anchor="t">
              <a:spAutoFit/>
            </a:bodyPr>
            <a:lstStyle/>
            <a:p>
              <a:pPr algn="l">
                <a:lnSpc>
                  <a:spcPts val="4976"/>
                </a:lnSpc>
                <a:spcBef>
                  <a:spcPct val="0"/>
                </a:spcBef>
              </a:pPr>
              <a:r>
                <a:rPr lang="en-US" sz="3554" spc="-184">
                  <a:solidFill>
                    <a:srgbClr val="FFFFFF"/>
                  </a:solidFill>
                  <a:latin typeface="Inter"/>
                  <a:ea typeface="Inter"/>
                  <a:cs typeface="Inter"/>
                  <a:sym typeface="Inter"/>
                </a:rPr>
                <a:t>THE MYSTERIES OF THE</a:t>
              </a:r>
            </a:p>
          </p:txBody>
        </p:sp>
        <p:sp>
          <p:nvSpPr>
            <p:cNvPr id="9" name="AutoShape 9"/>
            <p:cNvSpPr/>
            <p:nvPr/>
          </p:nvSpPr>
          <p:spPr>
            <a:xfrm>
              <a:off x="6893328" y="384311"/>
              <a:ext cx="13352315" cy="0"/>
            </a:xfrm>
            <a:prstGeom prst="line">
              <a:avLst/>
            </a:prstGeom>
            <a:ln w="25400" cap="flat">
              <a:solidFill>
                <a:srgbClr val="FFFFFF"/>
              </a:solidFill>
              <a:prstDash val="solid"/>
              <a:headEnd type="oval" w="lg" len="lg"/>
              <a:tailEnd type="none" w="sm" len="sm"/>
            </a:ln>
          </p:spPr>
        </p:sp>
        <p:sp>
          <p:nvSpPr>
            <p:cNvPr id="10" name="Freeform 10"/>
            <p:cNvSpPr/>
            <p:nvPr/>
          </p:nvSpPr>
          <p:spPr>
            <a:xfrm>
              <a:off x="6719432" y="118832"/>
              <a:ext cx="530959" cy="530959"/>
            </a:xfrm>
            <a:custGeom>
              <a:avLst/>
              <a:gdLst/>
              <a:ahLst/>
              <a:cxnLst/>
              <a:rect l="l" t="t" r="r" b="b"/>
              <a:pathLst>
                <a:path w="530959" h="530959">
                  <a:moveTo>
                    <a:pt x="0" y="0"/>
                  </a:moveTo>
                  <a:lnTo>
                    <a:pt x="530960" y="0"/>
                  </a:lnTo>
                  <a:lnTo>
                    <a:pt x="530960" y="530959"/>
                  </a:lnTo>
                  <a:lnTo>
                    <a:pt x="0" y="5309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16201328" y="0"/>
            <a:ext cx="2086672" cy="10287000"/>
            <a:chOff x="0" y="0"/>
            <a:chExt cx="323280" cy="1593725"/>
          </a:xfrm>
        </p:grpSpPr>
        <p:sp>
          <p:nvSpPr>
            <p:cNvPr id="3" name="Freeform 3"/>
            <p:cNvSpPr/>
            <p:nvPr/>
          </p:nvSpPr>
          <p:spPr>
            <a:xfrm>
              <a:off x="0" y="0"/>
              <a:ext cx="323280" cy="1593725"/>
            </a:xfrm>
            <a:custGeom>
              <a:avLst/>
              <a:gdLst/>
              <a:ahLst/>
              <a:cxnLst/>
              <a:rect l="l" t="t" r="r" b="b"/>
              <a:pathLst>
                <a:path w="323280" h="1593725">
                  <a:moveTo>
                    <a:pt x="0" y="0"/>
                  </a:moveTo>
                  <a:lnTo>
                    <a:pt x="323280" y="0"/>
                  </a:lnTo>
                  <a:lnTo>
                    <a:pt x="323280" y="1593725"/>
                  </a:lnTo>
                  <a:lnTo>
                    <a:pt x="0" y="1593725"/>
                  </a:lnTo>
                  <a:close/>
                </a:path>
              </a:pathLst>
            </a:custGeom>
            <a:blipFill>
              <a:blip r:embed="rId2"/>
              <a:stretch>
                <a:fillRect l="-199929" r="-199929"/>
              </a:stretch>
            </a:blipFill>
          </p:spPr>
        </p:sp>
      </p:grpSp>
      <p:grpSp>
        <p:nvGrpSpPr>
          <p:cNvPr id="4" name="Group 4"/>
          <p:cNvGrpSpPr/>
          <p:nvPr/>
        </p:nvGrpSpPr>
        <p:grpSpPr>
          <a:xfrm>
            <a:off x="27573" y="693590"/>
            <a:ext cx="16474469" cy="10206990"/>
            <a:chOff x="0" y="0"/>
            <a:chExt cx="21965959" cy="13609320"/>
          </a:xfrm>
        </p:grpSpPr>
        <p:sp>
          <p:nvSpPr>
            <p:cNvPr id="5" name="TextBox 5"/>
            <p:cNvSpPr txBox="1"/>
            <p:nvPr/>
          </p:nvSpPr>
          <p:spPr>
            <a:xfrm>
              <a:off x="0" y="180975"/>
              <a:ext cx="7264400" cy="1769745"/>
            </a:xfrm>
            <a:prstGeom prst="rect">
              <a:avLst/>
            </a:prstGeom>
          </p:spPr>
          <p:txBody>
            <a:bodyPr lIns="0" tIns="0" rIns="0" bIns="0" rtlCol="0" anchor="t">
              <a:spAutoFit/>
            </a:bodyPr>
            <a:lstStyle/>
            <a:p>
              <a:pPr marL="0" lvl="0" indent="0" algn="l">
                <a:lnSpc>
                  <a:spcPts val="9600"/>
                </a:lnSpc>
              </a:pPr>
              <a:r>
                <a:rPr lang="en-US" sz="9600" spc="-192">
                  <a:solidFill>
                    <a:srgbClr val="0F8EF0"/>
                  </a:solidFill>
                  <a:latin typeface="Noto Serif Display ExtraCondensed Light"/>
                  <a:ea typeface="Noto Serif Display ExtraCondensed Light"/>
                  <a:cs typeface="Noto Serif Display ExtraCondensed Light"/>
                  <a:sym typeface="Noto Serif Display ExtraCondensed Light"/>
                </a:rPr>
                <a:t>The Future</a:t>
              </a:r>
            </a:p>
          </p:txBody>
        </p:sp>
        <p:sp>
          <p:nvSpPr>
            <p:cNvPr id="6" name="TextBox 6"/>
            <p:cNvSpPr txBox="1"/>
            <p:nvPr/>
          </p:nvSpPr>
          <p:spPr>
            <a:xfrm>
              <a:off x="0" y="1950720"/>
              <a:ext cx="21965959" cy="11658600"/>
            </a:xfrm>
            <a:prstGeom prst="rect">
              <a:avLst/>
            </a:prstGeom>
          </p:spPr>
          <p:txBody>
            <a:bodyPr lIns="0" tIns="0" rIns="0" bIns="0" rtlCol="0" anchor="t">
              <a:spAutoFit/>
            </a:bodyPr>
            <a:lstStyle/>
            <a:p>
              <a:pPr marL="0" lvl="0" indent="0" algn="l">
                <a:lnSpc>
                  <a:spcPts val="3867"/>
                </a:lnSpc>
              </a:pPr>
              <a:r>
                <a:rPr lang="en-US" sz="3222" u="none" strike="noStrike">
                  <a:solidFill>
                    <a:srgbClr val="E1E1E1"/>
                  </a:solidFill>
                  <a:latin typeface="HK Grotesk"/>
                  <a:ea typeface="HK Grotesk"/>
                  <a:cs typeface="HK Grotesk"/>
                  <a:sym typeface="HK Grotesk"/>
                </a:rPr>
                <a:t>Embrace innovation and explore the technologies shaping tomorrow's world.</a:t>
              </a:r>
            </a:p>
            <a:p>
              <a:pPr marL="0" lvl="0" indent="0" algn="l">
                <a:lnSpc>
                  <a:spcPts val="3867"/>
                </a:lnSpc>
              </a:pPr>
              <a:r>
                <a:rPr lang="en-US" sz="3222" u="none" strike="noStrike">
                  <a:solidFill>
                    <a:srgbClr val="E1E1E1"/>
                  </a:solidFill>
                  <a:latin typeface="HK Grotesk"/>
                  <a:ea typeface="HK Grotesk"/>
                  <a:cs typeface="HK Grotesk"/>
                  <a:sym typeface="HK Grotesk"/>
                </a:rPr>
                <a:t>The proposed work can be further extended by implementing more advanced deep learning models such as transformer based super resolution methods and diffusion models to improve image reconstruction accuracy.</a:t>
              </a:r>
            </a:p>
            <a:p>
              <a:pPr marL="0" lvl="0" indent="0" algn="l">
                <a:lnSpc>
                  <a:spcPts val="3867"/>
                </a:lnSpc>
              </a:pPr>
              <a:endParaRPr lang="en-US" sz="3222" u="none" strike="noStrike">
                <a:solidFill>
                  <a:srgbClr val="E1E1E1"/>
                </a:solidFill>
                <a:latin typeface="HK Grotesk"/>
                <a:ea typeface="HK Grotesk"/>
                <a:cs typeface="HK Grotesk"/>
                <a:sym typeface="HK Grotesk"/>
              </a:endParaRPr>
            </a:p>
            <a:p>
              <a:pPr marL="0" lvl="0" indent="0" algn="l">
                <a:lnSpc>
                  <a:spcPts val="3867"/>
                </a:lnSpc>
              </a:pPr>
              <a:r>
                <a:rPr lang="en-US" sz="3222" u="none" strike="noStrike">
                  <a:solidFill>
                    <a:srgbClr val="E1E1E1"/>
                  </a:solidFill>
                  <a:latin typeface="HK Grotesk"/>
                  <a:ea typeface="HK Grotesk"/>
                  <a:cs typeface="HK Grotesk"/>
                  <a:sym typeface="HK Grotesk"/>
                </a:rPr>
                <a:t>Future work can focus on developing lightweight and efficient models for real time satellite image processing with reduced computational cost. The system can also be improved by training on larger and more diverse satellite image datasets to enhance generalization performance.</a:t>
              </a:r>
            </a:p>
            <a:p>
              <a:pPr marL="0" lvl="0" indent="0" algn="l">
                <a:lnSpc>
                  <a:spcPts val="3867"/>
                </a:lnSpc>
              </a:pPr>
              <a:endParaRPr lang="en-US" sz="3222" u="none" strike="noStrike">
                <a:solidFill>
                  <a:srgbClr val="E1E1E1"/>
                </a:solidFill>
                <a:latin typeface="HK Grotesk"/>
                <a:ea typeface="HK Grotesk"/>
                <a:cs typeface="HK Grotesk"/>
                <a:sym typeface="HK Grotesk"/>
              </a:endParaRPr>
            </a:p>
            <a:p>
              <a:pPr marL="0" lvl="0" indent="0" algn="l">
                <a:lnSpc>
                  <a:spcPts val="3867"/>
                </a:lnSpc>
              </a:pPr>
              <a:r>
                <a:rPr lang="en-US" sz="3222" u="none" strike="noStrike">
                  <a:solidFill>
                    <a:srgbClr val="E1E1E1"/>
                  </a:solidFill>
                  <a:latin typeface="HK Grotesk"/>
                  <a:ea typeface="HK Grotesk"/>
                  <a:cs typeface="HK Grotesk"/>
                  <a:sym typeface="HK Grotesk"/>
                </a:rPr>
                <a:t>Hybrid approaches combining multiple deep learning techniques such as convolutional neural networks and generative adversarial networks can be explored to improve image quality.</a:t>
              </a:r>
            </a:p>
            <a:p>
              <a:pPr marL="0" lvl="0" indent="0" algn="l">
                <a:lnSpc>
                  <a:spcPts val="3867"/>
                </a:lnSpc>
              </a:pPr>
              <a:endParaRPr lang="en-US" sz="3222" u="none" strike="noStrike">
                <a:solidFill>
                  <a:srgbClr val="E1E1E1"/>
                </a:solidFill>
                <a:latin typeface="HK Grotesk"/>
                <a:ea typeface="HK Grotesk"/>
                <a:cs typeface="HK Grotesk"/>
                <a:sym typeface="HK Grotesk"/>
              </a:endParaRPr>
            </a:p>
            <a:p>
              <a:pPr marL="0" lvl="0" indent="0" algn="l">
                <a:lnSpc>
                  <a:spcPts val="3867"/>
                </a:lnSpc>
              </a:pPr>
              <a:r>
                <a:rPr lang="en-US" sz="3222" u="none" strike="noStrike">
                  <a:solidFill>
                    <a:srgbClr val="E1E1E1"/>
                  </a:solidFill>
                  <a:latin typeface="HK Grotesk"/>
                  <a:ea typeface="HK Grotesk"/>
                  <a:cs typeface="HK Grotesk"/>
                  <a:sym typeface="HK Grotesk"/>
                </a:rPr>
                <a:t>The proposed system can also be applied to other domains such as medical imaging, surveillance systems, and video resolution enhancement. Further research can focus on improving reconstruction of very small objects and reducing noise in satellite images.</a:t>
              </a:r>
            </a:p>
            <a:p>
              <a:pPr marL="0" lvl="0" indent="0" algn="l">
                <a:lnSpc>
                  <a:spcPts val="3867"/>
                </a:lnSpc>
              </a:pPr>
              <a:endParaRPr lang="en-US" sz="3222" u="none" strike="noStrike">
                <a:solidFill>
                  <a:srgbClr val="E1E1E1"/>
                </a:solidFill>
                <a:latin typeface="HK Grotesk"/>
                <a:ea typeface="HK Grotesk"/>
                <a:cs typeface="HK Grotesk"/>
                <a:sym typeface="HK Grotesk"/>
              </a:endParaRPr>
            </a:p>
            <a:p>
              <a:pPr marL="0" lvl="0" indent="0" algn="l">
                <a:lnSpc>
                  <a:spcPts val="3867"/>
                </a:lnSpc>
              </a:pPr>
              <a:endParaRPr lang="en-US" sz="3222" u="none" strike="noStrike">
                <a:solidFill>
                  <a:srgbClr val="E1E1E1"/>
                </a:solidFill>
                <a:latin typeface="HK Grotesk"/>
                <a:ea typeface="HK Grotesk"/>
                <a:cs typeface="HK Grotesk"/>
                <a:sym typeface="HK Grotesk"/>
              </a:endParaRPr>
            </a:p>
          </p:txBody>
        </p:sp>
      </p:grpSp>
      <p:sp>
        <p:nvSpPr>
          <p:cNvPr id="7" name="AutoShape 7"/>
          <p:cNvSpPr/>
          <p:nvPr/>
        </p:nvSpPr>
        <p:spPr>
          <a:xfrm>
            <a:off x="0" y="676275"/>
            <a:ext cx="16502041" cy="0"/>
          </a:xfrm>
          <a:prstGeom prst="line">
            <a:avLst/>
          </a:prstGeom>
          <a:ln w="19050" cap="flat">
            <a:solidFill>
              <a:srgbClr val="E1E1E1"/>
            </a:solidFill>
            <a:prstDash val="solid"/>
            <a:headEnd type="none" w="sm" len="sm"/>
            <a:tailEnd type="none" w="sm" len="sm"/>
          </a:ln>
        </p:spPr>
      </p:sp>
      <p:sp>
        <p:nvSpPr>
          <p:cNvPr id="8" name="AutoShape 8"/>
          <p:cNvSpPr/>
          <p:nvPr/>
        </p:nvSpPr>
        <p:spPr>
          <a:xfrm>
            <a:off x="-30672" y="10172700"/>
            <a:ext cx="16232000" cy="0"/>
          </a:xfrm>
          <a:prstGeom prst="line">
            <a:avLst/>
          </a:prstGeom>
          <a:ln w="19050" cap="flat">
            <a:solidFill>
              <a:srgbClr val="E1E1E1"/>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64645" y="-1735855"/>
            <a:ext cx="13758710" cy="13758710"/>
          </a:xfrm>
          <a:custGeom>
            <a:avLst/>
            <a:gdLst/>
            <a:ahLst/>
            <a:cxnLst/>
            <a:rect l="l" t="t" r="r" b="b"/>
            <a:pathLst>
              <a:path w="13758710" h="13758710">
                <a:moveTo>
                  <a:pt x="0" y="0"/>
                </a:moveTo>
                <a:lnTo>
                  <a:pt x="13758710" y="0"/>
                </a:lnTo>
                <a:lnTo>
                  <a:pt x="13758710" y="13758710"/>
                </a:lnTo>
                <a:lnTo>
                  <a:pt x="0" y="137587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23393" y="2314965"/>
            <a:ext cx="15041214" cy="5085571"/>
          </a:xfrm>
          <a:prstGeom prst="rect">
            <a:avLst/>
          </a:prstGeom>
        </p:spPr>
        <p:txBody>
          <a:bodyPr lIns="0" tIns="0" rIns="0" bIns="0" rtlCol="0" anchor="t">
            <a:spAutoFit/>
          </a:bodyPr>
          <a:lstStyle/>
          <a:p>
            <a:pPr algn="ctr">
              <a:lnSpc>
                <a:spcPts val="41517"/>
              </a:lnSpc>
              <a:spcBef>
                <a:spcPct val="0"/>
              </a:spcBef>
            </a:pPr>
            <a:r>
              <a:rPr lang="en-US" sz="29655" spc="-682">
                <a:solidFill>
                  <a:srgbClr val="FFFFFF"/>
                </a:solidFill>
                <a:latin typeface="Anton"/>
                <a:ea typeface="Anton"/>
                <a:cs typeface="Anton"/>
                <a:sym typeface="Anton"/>
              </a:rPr>
              <a:t>THANKYOU</a:t>
            </a:r>
          </a:p>
        </p:txBody>
      </p:sp>
      <p:sp>
        <p:nvSpPr>
          <p:cNvPr id="4" name="AutoShape 4"/>
          <p:cNvSpPr/>
          <p:nvPr/>
        </p:nvSpPr>
        <p:spPr>
          <a:xfrm>
            <a:off x="0" y="7290773"/>
            <a:ext cx="10652371" cy="0"/>
          </a:xfrm>
          <a:prstGeom prst="line">
            <a:avLst/>
          </a:prstGeom>
          <a:ln w="19050" cap="flat">
            <a:solidFill>
              <a:srgbClr val="FFFFFF"/>
            </a:solidFill>
            <a:prstDash val="solid"/>
            <a:headEnd type="none" w="sm" len="sm"/>
            <a:tailEnd type="oval" w="lg" len="lg"/>
          </a:ln>
        </p:spPr>
      </p:sp>
      <p:sp>
        <p:nvSpPr>
          <p:cNvPr id="5" name="Freeform 5"/>
          <p:cNvSpPr/>
          <p:nvPr/>
        </p:nvSpPr>
        <p:spPr>
          <a:xfrm>
            <a:off x="829590" y="7309823"/>
            <a:ext cx="189585" cy="189585"/>
          </a:xfrm>
          <a:custGeom>
            <a:avLst/>
            <a:gdLst/>
            <a:ahLst/>
            <a:cxnLst/>
            <a:rect l="l" t="t" r="r" b="b"/>
            <a:pathLst>
              <a:path w="189585" h="189585">
                <a:moveTo>
                  <a:pt x="0" y="0"/>
                </a:moveTo>
                <a:lnTo>
                  <a:pt x="189585" y="0"/>
                </a:lnTo>
                <a:lnTo>
                  <a:pt x="189585" y="189584"/>
                </a:lnTo>
                <a:lnTo>
                  <a:pt x="0" y="189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453261" y="7101188"/>
            <a:ext cx="398219" cy="398219"/>
          </a:xfrm>
          <a:custGeom>
            <a:avLst/>
            <a:gdLst/>
            <a:ahLst/>
            <a:cxnLst/>
            <a:rect l="l" t="t" r="r" b="b"/>
            <a:pathLst>
              <a:path w="398219" h="398219">
                <a:moveTo>
                  <a:pt x="0" y="0"/>
                </a:moveTo>
                <a:lnTo>
                  <a:pt x="398220" y="0"/>
                </a:lnTo>
                <a:lnTo>
                  <a:pt x="398220" y="398219"/>
                </a:lnTo>
                <a:lnTo>
                  <a:pt x="0" y="398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a:off x="7293401" y="2895990"/>
            <a:ext cx="10994599" cy="0"/>
          </a:xfrm>
          <a:prstGeom prst="line">
            <a:avLst/>
          </a:prstGeom>
          <a:ln w="19050" cap="flat">
            <a:solidFill>
              <a:srgbClr val="FFFFFF"/>
            </a:solidFill>
            <a:prstDash val="solid"/>
            <a:headEnd type="oval" w="lg" len="lg"/>
            <a:tailEnd type="none" w="sm" len="sm"/>
          </a:ln>
        </p:spPr>
      </p:sp>
      <p:sp>
        <p:nvSpPr>
          <p:cNvPr id="8" name="Freeform 8"/>
          <p:cNvSpPr/>
          <p:nvPr/>
        </p:nvSpPr>
        <p:spPr>
          <a:xfrm>
            <a:off x="7094291" y="2696880"/>
            <a:ext cx="398219" cy="398219"/>
          </a:xfrm>
          <a:custGeom>
            <a:avLst/>
            <a:gdLst/>
            <a:ahLst/>
            <a:cxnLst/>
            <a:rect l="l" t="t" r="r" b="b"/>
            <a:pathLst>
              <a:path w="398219" h="398219">
                <a:moveTo>
                  <a:pt x="0" y="0"/>
                </a:moveTo>
                <a:lnTo>
                  <a:pt x="398220" y="0"/>
                </a:lnTo>
                <a:lnTo>
                  <a:pt x="398220" y="398219"/>
                </a:lnTo>
                <a:lnTo>
                  <a:pt x="0" y="398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8FA"/>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5753100" cy="8080381"/>
            <a:chOff x="0" y="0"/>
            <a:chExt cx="891306" cy="1251862"/>
          </a:xfrm>
        </p:grpSpPr>
        <p:sp>
          <p:nvSpPr>
            <p:cNvPr id="3" name="Freeform 3"/>
            <p:cNvSpPr/>
            <p:nvPr/>
          </p:nvSpPr>
          <p:spPr>
            <a:xfrm>
              <a:off x="0" y="0"/>
              <a:ext cx="891306" cy="1251862"/>
            </a:xfrm>
            <a:custGeom>
              <a:avLst/>
              <a:gdLst/>
              <a:ahLst/>
              <a:cxnLst/>
              <a:rect l="l" t="t" r="r" b="b"/>
              <a:pathLst>
                <a:path w="891306" h="1251862">
                  <a:moveTo>
                    <a:pt x="0" y="0"/>
                  </a:moveTo>
                  <a:lnTo>
                    <a:pt x="891306" y="0"/>
                  </a:lnTo>
                  <a:lnTo>
                    <a:pt x="891306" y="1251862"/>
                  </a:lnTo>
                  <a:lnTo>
                    <a:pt x="0" y="1251862"/>
                  </a:lnTo>
                  <a:close/>
                </a:path>
              </a:pathLst>
            </a:custGeom>
            <a:blipFill>
              <a:blip r:embed="rId2"/>
              <a:stretch>
                <a:fillRect t="-316" b="-316"/>
              </a:stretch>
            </a:blipFill>
            <a:ln w="19050" cap="sq">
              <a:solidFill>
                <a:srgbClr val="FFFFFF"/>
              </a:solidFill>
              <a:prstDash val="solid"/>
              <a:miter/>
            </a:ln>
          </p:spPr>
        </p:sp>
      </p:grpSp>
      <p:grpSp>
        <p:nvGrpSpPr>
          <p:cNvPr id="4" name="Group 4"/>
          <p:cNvGrpSpPr/>
          <p:nvPr/>
        </p:nvGrpSpPr>
        <p:grpSpPr>
          <a:xfrm>
            <a:off x="6932879" y="666750"/>
            <a:ext cx="9763125" cy="9002368"/>
            <a:chOff x="0" y="0"/>
            <a:chExt cx="13017500" cy="12003157"/>
          </a:xfrm>
        </p:grpSpPr>
        <p:sp>
          <p:nvSpPr>
            <p:cNvPr id="5" name="TextBox 5"/>
            <p:cNvSpPr txBox="1"/>
            <p:nvPr/>
          </p:nvSpPr>
          <p:spPr>
            <a:xfrm>
              <a:off x="0" y="76200"/>
              <a:ext cx="13017500" cy="3429000"/>
            </a:xfrm>
            <a:prstGeom prst="rect">
              <a:avLst/>
            </a:prstGeom>
          </p:spPr>
          <p:txBody>
            <a:bodyPr lIns="0" tIns="0" rIns="0" bIns="0" rtlCol="0" anchor="t">
              <a:spAutoFit/>
            </a:bodyPr>
            <a:lstStyle/>
            <a:p>
              <a:pPr marL="0" lvl="0" indent="0" algn="l">
                <a:lnSpc>
                  <a:spcPts val="9900"/>
                </a:lnSpc>
              </a:pPr>
              <a:r>
                <a:rPr lang="en-US" sz="9000">
                  <a:solidFill>
                    <a:srgbClr val="2A3E52"/>
                  </a:solidFill>
                  <a:latin typeface="Raleway"/>
                  <a:ea typeface="Raleway"/>
                  <a:cs typeface="Raleway"/>
                  <a:sym typeface="Raleway"/>
                </a:rPr>
                <a:t>Enhancing Satellite Imagery</a:t>
              </a:r>
            </a:p>
          </p:txBody>
        </p:sp>
        <p:sp>
          <p:nvSpPr>
            <p:cNvPr id="6" name="TextBox 6"/>
            <p:cNvSpPr txBox="1"/>
            <p:nvPr/>
          </p:nvSpPr>
          <p:spPr>
            <a:xfrm>
              <a:off x="0" y="3625814"/>
              <a:ext cx="13017500" cy="6737350"/>
            </a:xfrm>
            <a:prstGeom prst="rect">
              <a:avLst/>
            </a:prstGeom>
          </p:spPr>
          <p:txBody>
            <a:bodyPr lIns="0" tIns="0" rIns="0" bIns="0" rtlCol="0" anchor="t">
              <a:spAutoFit/>
            </a:bodyPr>
            <a:lstStyle/>
            <a:p>
              <a:pPr algn="l">
                <a:lnSpc>
                  <a:spcPts val="3300"/>
                </a:lnSpc>
              </a:pPr>
              <a:r>
                <a:rPr lang="en-US" sz="3000">
                  <a:solidFill>
                    <a:srgbClr val="2A3E52"/>
                  </a:solidFill>
                  <a:latin typeface="Raleway"/>
                  <a:ea typeface="Raleway"/>
                  <a:cs typeface="Raleway"/>
                  <a:sym typeface="Raleway"/>
                </a:rPr>
                <a:t>Satellite images are widely used in applications such as agriculture monitoring, disaster management, and urban planning. However, these images often suffer from low resolution due to sensor limitations and environmental factors.</a:t>
              </a:r>
            </a:p>
            <a:p>
              <a:pPr algn="l">
                <a:lnSpc>
                  <a:spcPts val="3300"/>
                </a:lnSpc>
              </a:pPr>
              <a:endParaRPr lang="en-US" sz="3000">
                <a:solidFill>
                  <a:srgbClr val="2A3E52"/>
                </a:solidFill>
                <a:latin typeface="Raleway"/>
                <a:ea typeface="Raleway"/>
                <a:cs typeface="Raleway"/>
                <a:sym typeface="Raleway"/>
              </a:endParaRPr>
            </a:p>
            <a:p>
              <a:pPr algn="l">
                <a:lnSpc>
                  <a:spcPts val="3300"/>
                </a:lnSpc>
              </a:pPr>
              <a:r>
                <a:rPr lang="en-US" sz="3000">
                  <a:solidFill>
                    <a:srgbClr val="2A3E52"/>
                  </a:solidFill>
                  <a:latin typeface="Raleway"/>
                  <a:ea typeface="Raleway"/>
                  <a:cs typeface="Raleway"/>
                  <a:sym typeface="Raleway"/>
                </a:rPr>
                <a:t>This project aims to improve the quality of low resolution satellite images using deep learning based Single Image Super Resolution techniques. The system converts low resolution images into high resolution images while preserving image details.</a:t>
              </a:r>
            </a:p>
            <a:p>
              <a:pPr marL="0" lvl="0" indent="0" algn="l">
                <a:lnSpc>
                  <a:spcPts val="3300"/>
                </a:lnSpc>
              </a:pPr>
              <a:endParaRPr lang="en-US" sz="3000">
                <a:solidFill>
                  <a:srgbClr val="2A3E52"/>
                </a:solidFill>
                <a:latin typeface="Raleway"/>
                <a:ea typeface="Raleway"/>
                <a:cs typeface="Raleway"/>
                <a:sym typeface="Raleway"/>
              </a:endParaRPr>
            </a:p>
          </p:txBody>
        </p:sp>
        <p:sp>
          <p:nvSpPr>
            <p:cNvPr id="7" name="TextBox 7"/>
            <p:cNvSpPr txBox="1"/>
            <p:nvPr/>
          </p:nvSpPr>
          <p:spPr>
            <a:xfrm>
              <a:off x="0" y="11509339"/>
              <a:ext cx="13017500" cy="493818"/>
            </a:xfrm>
            <a:prstGeom prst="rect">
              <a:avLst/>
            </a:prstGeom>
          </p:spPr>
          <p:txBody>
            <a:bodyPr lIns="0" tIns="0" rIns="0" bIns="0" rtlCol="0" anchor="t">
              <a:spAutoFit/>
            </a:bodyPr>
            <a:lstStyle/>
            <a:p>
              <a:pPr marL="0" lvl="0" indent="0" algn="l">
                <a:lnSpc>
                  <a:spcPts val="3080"/>
                </a:lnSpc>
              </a:pPr>
              <a:endParaRPr/>
            </a:p>
          </p:txBody>
        </p:sp>
      </p:grpSp>
      <p:sp>
        <p:nvSpPr>
          <p:cNvPr id="8" name="AutoShape 8"/>
          <p:cNvSpPr/>
          <p:nvPr/>
        </p:nvSpPr>
        <p:spPr>
          <a:xfrm>
            <a:off x="1431704" y="9610725"/>
            <a:ext cx="15624461" cy="0"/>
          </a:xfrm>
          <a:prstGeom prst="line">
            <a:avLst/>
          </a:prstGeom>
          <a:ln w="19050" cap="flat">
            <a:solidFill>
              <a:srgbClr val="2A3E52"/>
            </a:solidFill>
            <a:prstDash val="solid"/>
            <a:headEnd type="none" w="sm" len="sm"/>
            <a:tailEnd type="none" w="sm" len="sm"/>
          </a:ln>
        </p:spPr>
      </p:sp>
      <p:sp>
        <p:nvSpPr>
          <p:cNvPr id="9" name="Freeform 9"/>
          <p:cNvSpPr/>
          <p:nvPr/>
        </p:nvSpPr>
        <p:spPr>
          <a:xfrm>
            <a:off x="671512"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3A4A"/>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6886575" cy="10430607"/>
            <a:chOff x="0" y="0"/>
            <a:chExt cx="9182100" cy="13907476"/>
          </a:xfrm>
        </p:grpSpPr>
        <p:sp>
          <p:nvSpPr>
            <p:cNvPr id="3" name="TextBox 3"/>
            <p:cNvSpPr txBox="1"/>
            <p:nvPr/>
          </p:nvSpPr>
          <p:spPr>
            <a:xfrm>
              <a:off x="0" y="76200"/>
              <a:ext cx="9182100" cy="4495800"/>
            </a:xfrm>
            <a:prstGeom prst="rect">
              <a:avLst/>
            </a:prstGeom>
          </p:spPr>
          <p:txBody>
            <a:bodyPr lIns="0" tIns="0" rIns="0" bIns="0" rtlCol="0" anchor="t">
              <a:spAutoFit/>
            </a:bodyPr>
            <a:lstStyle/>
            <a:p>
              <a:pPr marL="0" lvl="0" indent="0" algn="l">
                <a:lnSpc>
                  <a:spcPts val="8100"/>
                </a:lnSpc>
                <a:spcBef>
                  <a:spcPct val="0"/>
                </a:spcBef>
              </a:pPr>
              <a:r>
                <a:rPr lang="en-US" sz="9000" b="1" u="none" strike="noStrike" spc="-89">
                  <a:solidFill>
                    <a:srgbClr val="C1D4E9"/>
                  </a:solidFill>
                  <a:latin typeface="Nyutro Sans Heavy"/>
                  <a:ea typeface="Nyutro Sans Heavy"/>
                  <a:cs typeface="Nyutro Sans Heavy"/>
                  <a:sym typeface="Nyutro Sans Heavy"/>
                </a:rPr>
                <a:t>Challenges in Satellite Imaging</a:t>
              </a:r>
            </a:p>
          </p:txBody>
        </p:sp>
        <p:sp>
          <p:nvSpPr>
            <p:cNvPr id="4" name="TextBox 4"/>
            <p:cNvSpPr txBox="1"/>
            <p:nvPr/>
          </p:nvSpPr>
          <p:spPr>
            <a:xfrm>
              <a:off x="0" y="13312692"/>
              <a:ext cx="9182100" cy="594783"/>
            </a:xfrm>
            <a:prstGeom prst="rect">
              <a:avLst/>
            </a:prstGeom>
          </p:spPr>
          <p:txBody>
            <a:bodyPr lIns="0" tIns="0" rIns="0" bIns="0" rtlCol="0" anchor="t">
              <a:spAutoFit/>
            </a:bodyPr>
            <a:lstStyle/>
            <a:p>
              <a:pPr marL="0" lvl="0" indent="0" algn="l">
                <a:lnSpc>
                  <a:spcPts val="3499"/>
                </a:lnSpc>
              </a:pPr>
              <a:endParaRPr/>
            </a:p>
          </p:txBody>
        </p:sp>
        <p:sp>
          <p:nvSpPr>
            <p:cNvPr id="5" name="TextBox 5"/>
            <p:cNvSpPr txBox="1"/>
            <p:nvPr/>
          </p:nvSpPr>
          <p:spPr>
            <a:xfrm>
              <a:off x="0" y="4708525"/>
              <a:ext cx="9182100" cy="8601075"/>
            </a:xfrm>
            <a:prstGeom prst="rect">
              <a:avLst/>
            </a:prstGeom>
          </p:spPr>
          <p:txBody>
            <a:bodyPr lIns="0" tIns="0" rIns="0" bIns="0" rtlCol="0" anchor="t">
              <a:spAutoFit/>
            </a:bodyPr>
            <a:lstStyle/>
            <a:p>
              <a:pPr algn="l">
                <a:lnSpc>
                  <a:spcPts val="3600"/>
                </a:lnSpc>
              </a:pPr>
              <a:r>
                <a:rPr lang="en-US" sz="3000">
                  <a:solidFill>
                    <a:srgbClr val="C1D4E9"/>
                  </a:solidFill>
                  <a:latin typeface="Nyutro Sans"/>
                  <a:ea typeface="Nyutro Sans"/>
                  <a:cs typeface="Nyutro Sans"/>
                  <a:sym typeface="Nyutro Sans"/>
                </a:rPr>
                <a:t>Satellite images captured from remote sensing devices often have low resolution due to hardware limitations, noise, and atmospheric disturbances.</a:t>
              </a:r>
            </a:p>
            <a:p>
              <a:pPr algn="l">
                <a:lnSpc>
                  <a:spcPts val="3600"/>
                </a:lnSpc>
              </a:pPr>
              <a:endParaRPr lang="en-US" sz="3000">
                <a:solidFill>
                  <a:srgbClr val="C1D4E9"/>
                </a:solidFill>
                <a:latin typeface="Nyutro Sans"/>
                <a:ea typeface="Nyutro Sans"/>
                <a:cs typeface="Nyutro Sans"/>
                <a:sym typeface="Nyutro Sans"/>
              </a:endParaRPr>
            </a:p>
            <a:p>
              <a:pPr algn="l">
                <a:lnSpc>
                  <a:spcPts val="3600"/>
                </a:lnSpc>
              </a:pPr>
              <a:r>
                <a:rPr lang="en-US" sz="3000">
                  <a:solidFill>
                    <a:srgbClr val="C1D4E9"/>
                  </a:solidFill>
                  <a:latin typeface="Nyutro Sans"/>
                  <a:ea typeface="Nyutro Sans"/>
                  <a:cs typeface="Nyutro Sans"/>
                  <a:sym typeface="Nyutro Sans"/>
                </a:rPr>
                <a:t>Low resolution images lack important visual details and reduce accuracy in applications such as object detection and land analysis.</a:t>
              </a:r>
            </a:p>
            <a:p>
              <a:pPr algn="l">
                <a:lnSpc>
                  <a:spcPts val="3600"/>
                </a:lnSpc>
              </a:pPr>
              <a:endParaRPr lang="en-US" sz="3000">
                <a:solidFill>
                  <a:srgbClr val="C1D4E9"/>
                </a:solidFill>
                <a:latin typeface="Nyutro Sans"/>
                <a:ea typeface="Nyutro Sans"/>
                <a:cs typeface="Nyutro Sans"/>
                <a:sym typeface="Nyutro Sans"/>
              </a:endParaRPr>
            </a:p>
            <a:p>
              <a:pPr algn="l">
                <a:lnSpc>
                  <a:spcPts val="3600"/>
                </a:lnSpc>
              </a:pPr>
              <a:r>
                <a:rPr lang="en-US" sz="3000">
                  <a:solidFill>
                    <a:srgbClr val="C1D4E9"/>
                  </a:solidFill>
                  <a:latin typeface="Nyutro Sans"/>
                  <a:ea typeface="Nyutro Sans"/>
                  <a:cs typeface="Nyutro Sans"/>
                  <a:sym typeface="Nyutro Sans"/>
                </a:rPr>
                <a:t>Therefore, there is a need for techniques that can enhance satellite image resolution and improve image quality.</a:t>
              </a:r>
            </a:p>
            <a:p>
              <a:pPr marL="0" lvl="0" indent="0" algn="l">
                <a:lnSpc>
                  <a:spcPts val="3600"/>
                </a:lnSpc>
              </a:pPr>
              <a:endParaRPr lang="en-US" sz="3000">
                <a:solidFill>
                  <a:srgbClr val="C1D4E9"/>
                </a:solidFill>
                <a:latin typeface="Nyutro Sans"/>
                <a:ea typeface="Nyutro Sans"/>
                <a:cs typeface="Nyutro Sans"/>
                <a:sym typeface="Nyutro Sans"/>
              </a:endParaRPr>
            </a:p>
          </p:txBody>
        </p:sp>
      </p:grpSp>
      <p:grpSp>
        <p:nvGrpSpPr>
          <p:cNvPr id="6" name="Group 6"/>
          <p:cNvGrpSpPr/>
          <p:nvPr/>
        </p:nvGrpSpPr>
        <p:grpSpPr>
          <a:xfrm>
            <a:off x="8882361" y="114300"/>
            <a:ext cx="9442510" cy="7522219"/>
            <a:chOff x="0" y="0"/>
            <a:chExt cx="3546545" cy="2825296"/>
          </a:xfrm>
        </p:grpSpPr>
        <p:sp>
          <p:nvSpPr>
            <p:cNvPr id="7" name="Freeform 7"/>
            <p:cNvSpPr/>
            <p:nvPr/>
          </p:nvSpPr>
          <p:spPr>
            <a:xfrm>
              <a:off x="0" y="0"/>
              <a:ext cx="3546545" cy="2825296"/>
            </a:xfrm>
            <a:custGeom>
              <a:avLst/>
              <a:gdLst/>
              <a:ahLst/>
              <a:cxnLst/>
              <a:rect l="l" t="t" r="r" b="b"/>
              <a:pathLst>
                <a:path w="3546545" h="2825296">
                  <a:moveTo>
                    <a:pt x="3522299" y="155341"/>
                  </a:moveTo>
                  <a:lnTo>
                    <a:pt x="3411722" y="31728"/>
                  </a:lnTo>
                  <a:cubicBezTo>
                    <a:pt x="3393661" y="11539"/>
                    <a:pt x="3367855" y="0"/>
                    <a:pt x="3340767" y="0"/>
                  </a:cubicBezTo>
                  <a:lnTo>
                    <a:pt x="205781" y="10"/>
                  </a:lnTo>
                  <a:cubicBezTo>
                    <a:pt x="178693" y="10"/>
                    <a:pt x="152888" y="11550"/>
                    <a:pt x="134828" y="31739"/>
                  </a:cubicBezTo>
                  <a:lnTo>
                    <a:pt x="24247" y="155355"/>
                  </a:lnTo>
                  <a:cubicBezTo>
                    <a:pt x="8634" y="172808"/>
                    <a:pt x="1" y="195404"/>
                    <a:pt x="0" y="218821"/>
                  </a:cubicBezTo>
                  <a:lnTo>
                    <a:pt x="0" y="2606484"/>
                  </a:lnTo>
                  <a:cubicBezTo>
                    <a:pt x="0" y="2629903"/>
                    <a:pt x="8633" y="2652501"/>
                    <a:pt x="24247" y="2669956"/>
                  </a:cubicBezTo>
                  <a:lnTo>
                    <a:pt x="134824" y="2793567"/>
                  </a:lnTo>
                  <a:cubicBezTo>
                    <a:pt x="152885" y="2813756"/>
                    <a:pt x="178690" y="2825296"/>
                    <a:pt x="205778" y="2825296"/>
                  </a:cubicBezTo>
                  <a:lnTo>
                    <a:pt x="3340764" y="2825287"/>
                  </a:lnTo>
                  <a:cubicBezTo>
                    <a:pt x="3367852" y="2825287"/>
                    <a:pt x="3393657" y="2813747"/>
                    <a:pt x="3411717" y="2793558"/>
                  </a:cubicBezTo>
                  <a:lnTo>
                    <a:pt x="3522298" y="2669943"/>
                  </a:lnTo>
                  <a:cubicBezTo>
                    <a:pt x="3537912" y="2652488"/>
                    <a:pt x="3546545" y="2629890"/>
                    <a:pt x="3546545" y="2606471"/>
                  </a:cubicBezTo>
                  <a:lnTo>
                    <a:pt x="3546545" y="218812"/>
                  </a:lnTo>
                  <a:cubicBezTo>
                    <a:pt x="3546545" y="195393"/>
                    <a:pt x="3537913" y="172796"/>
                    <a:pt x="3522299" y="155341"/>
                  </a:cubicBezTo>
                  <a:close/>
                </a:path>
              </a:pathLst>
            </a:custGeom>
            <a:blipFill>
              <a:blip r:embed="rId2"/>
              <a:stretch>
                <a:fillRect l="-579" r="-579"/>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6F3"/>
        </a:solidFill>
        <a:effectLst/>
      </p:bgPr>
    </p:bg>
    <p:spTree>
      <p:nvGrpSpPr>
        <p:cNvPr id="1" name=""/>
        <p:cNvGrpSpPr/>
        <p:nvPr/>
      </p:nvGrpSpPr>
      <p:grpSpPr>
        <a:xfrm>
          <a:off x="0" y="0"/>
          <a:ext cx="0" cy="0"/>
          <a:chOff x="0" y="0"/>
          <a:chExt cx="0" cy="0"/>
        </a:xfrm>
      </p:grpSpPr>
      <p:grpSp>
        <p:nvGrpSpPr>
          <p:cNvPr id="2" name="Group 2"/>
          <p:cNvGrpSpPr/>
          <p:nvPr/>
        </p:nvGrpSpPr>
        <p:grpSpPr>
          <a:xfrm>
            <a:off x="9296400" y="0"/>
            <a:ext cx="8991600" cy="3352800"/>
            <a:chOff x="0" y="0"/>
            <a:chExt cx="2368158" cy="883042"/>
          </a:xfrm>
        </p:grpSpPr>
        <p:sp>
          <p:nvSpPr>
            <p:cNvPr id="3" name="Freeform 3"/>
            <p:cNvSpPr/>
            <p:nvPr/>
          </p:nvSpPr>
          <p:spPr>
            <a:xfrm>
              <a:off x="0" y="0"/>
              <a:ext cx="2368158" cy="883042"/>
            </a:xfrm>
            <a:custGeom>
              <a:avLst/>
              <a:gdLst/>
              <a:ahLst/>
              <a:cxnLst/>
              <a:rect l="l" t="t" r="r" b="b"/>
              <a:pathLst>
                <a:path w="2368158" h="883042">
                  <a:moveTo>
                    <a:pt x="0" y="0"/>
                  </a:moveTo>
                  <a:lnTo>
                    <a:pt x="2368158" y="0"/>
                  </a:lnTo>
                  <a:lnTo>
                    <a:pt x="2368158" y="883042"/>
                  </a:lnTo>
                  <a:lnTo>
                    <a:pt x="0" y="883042"/>
                  </a:lnTo>
                  <a:close/>
                </a:path>
              </a:pathLst>
            </a:custGeom>
            <a:solidFill>
              <a:srgbClr val="F7F6F3"/>
            </a:solidFill>
          </p:spPr>
        </p:sp>
        <p:sp>
          <p:nvSpPr>
            <p:cNvPr id="4" name="TextBox 4"/>
            <p:cNvSpPr txBox="1"/>
            <p:nvPr/>
          </p:nvSpPr>
          <p:spPr>
            <a:xfrm>
              <a:off x="0" y="-57150"/>
              <a:ext cx="2368158" cy="940192"/>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2683246" y="0"/>
            <a:ext cx="5604754" cy="10287000"/>
            <a:chOff x="0" y="0"/>
            <a:chExt cx="736058" cy="1350966"/>
          </a:xfrm>
        </p:grpSpPr>
        <p:sp>
          <p:nvSpPr>
            <p:cNvPr id="6" name="Freeform 6"/>
            <p:cNvSpPr/>
            <p:nvPr/>
          </p:nvSpPr>
          <p:spPr>
            <a:xfrm>
              <a:off x="0" y="0"/>
              <a:ext cx="736058" cy="1350966"/>
            </a:xfrm>
            <a:custGeom>
              <a:avLst/>
              <a:gdLst/>
              <a:ahLst/>
              <a:cxnLst/>
              <a:rect l="l" t="t" r="r" b="b"/>
              <a:pathLst>
                <a:path w="736058" h="1350966">
                  <a:moveTo>
                    <a:pt x="0" y="0"/>
                  </a:moveTo>
                  <a:lnTo>
                    <a:pt x="736058" y="0"/>
                  </a:lnTo>
                  <a:lnTo>
                    <a:pt x="736058" y="1350966"/>
                  </a:lnTo>
                  <a:lnTo>
                    <a:pt x="0" y="1350966"/>
                  </a:lnTo>
                  <a:close/>
                </a:path>
              </a:pathLst>
            </a:custGeom>
            <a:blipFill>
              <a:blip r:embed="rId2"/>
              <a:stretch>
                <a:fillRect l="-33625" r="-33625"/>
              </a:stretch>
            </a:blipFill>
          </p:spPr>
        </p:sp>
      </p:grpSp>
      <p:sp>
        <p:nvSpPr>
          <p:cNvPr id="7" name="TextBox 7"/>
          <p:cNvSpPr txBox="1"/>
          <p:nvPr/>
        </p:nvSpPr>
        <p:spPr>
          <a:xfrm>
            <a:off x="194525" y="280073"/>
            <a:ext cx="5280135" cy="1544539"/>
          </a:xfrm>
          <a:prstGeom prst="rect">
            <a:avLst/>
          </a:prstGeom>
        </p:spPr>
        <p:txBody>
          <a:bodyPr lIns="0" tIns="0" rIns="0" bIns="0" rtlCol="0" anchor="t">
            <a:spAutoFit/>
          </a:bodyPr>
          <a:lstStyle/>
          <a:p>
            <a:pPr marL="0" lvl="0" indent="0" algn="l">
              <a:lnSpc>
                <a:spcPts val="5903"/>
              </a:lnSpc>
              <a:spcBef>
                <a:spcPct val="0"/>
              </a:spcBef>
            </a:pPr>
            <a:r>
              <a:rPr lang="en-US" sz="5903">
                <a:solidFill>
                  <a:srgbClr val="4D4D4D"/>
                </a:solidFill>
                <a:latin typeface="Georgia Pro Condensed"/>
                <a:ea typeface="Georgia Pro Condensed"/>
                <a:cs typeface="Georgia Pro Condensed"/>
                <a:sym typeface="Georgia Pro Condensed"/>
              </a:rPr>
              <a:t>LITERATURE OVERVIEW</a:t>
            </a:r>
          </a:p>
        </p:txBody>
      </p:sp>
      <p:sp>
        <p:nvSpPr>
          <p:cNvPr id="8" name="TextBox 8"/>
          <p:cNvSpPr txBox="1"/>
          <p:nvPr/>
        </p:nvSpPr>
        <p:spPr>
          <a:xfrm>
            <a:off x="194525" y="1539875"/>
            <a:ext cx="11816323" cy="8747125"/>
          </a:xfrm>
          <a:prstGeom prst="rect">
            <a:avLst/>
          </a:prstGeom>
        </p:spPr>
        <p:txBody>
          <a:bodyPr lIns="0" tIns="0" rIns="0" bIns="0" rtlCol="0" anchor="t">
            <a:spAutoFit/>
          </a:bodyPr>
          <a:lstStyle/>
          <a:p>
            <a:pPr algn="l">
              <a:lnSpc>
                <a:spcPts val="3499"/>
              </a:lnSpc>
            </a:pPr>
            <a:r>
              <a:rPr lang="en-US" sz="2499" spc="-37">
                <a:solidFill>
                  <a:srgbClr val="4D4D4D"/>
                </a:solidFill>
                <a:latin typeface="Helvetica World"/>
                <a:ea typeface="Helvetica World"/>
                <a:cs typeface="Helvetica World"/>
                <a:sym typeface="Helvetica World"/>
              </a:rPr>
              <a:t>Several deep learning approaches have been proposed for satellite image super resolution.</a:t>
            </a:r>
          </a:p>
          <a:p>
            <a:pPr algn="l">
              <a:lnSpc>
                <a:spcPts val="3499"/>
              </a:lnSpc>
            </a:pPr>
            <a:r>
              <a:rPr lang="en-US" sz="2499" spc="-37">
                <a:solidFill>
                  <a:srgbClr val="4D4D4D"/>
                </a:solidFill>
                <a:latin typeface="Helvetica World"/>
                <a:ea typeface="Helvetica World"/>
                <a:cs typeface="Helvetica World"/>
                <a:sym typeface="Helvetica World"/>
              </a:rPr>
              <a:t>SRCNN (Super Resolution Convolutional Neural Network) is one of the earliest deep learning models that uses convolution layers to enhance image resolution. However, it produces blurry images and cannot recover fine textures.</a:t>
            </a:r>
          </a:p>
          <a:p>
            <a:pPr algn="l">
              <a:lnSpc>
                <a:spcPts val="3499"/>
              </a:lnSpc>
            </a:pPr>
            <a:r>
              <a:rPr lang="en-US" sz="2499" spc="-37">
                <a:solidFill>
                  <a:srgbClr val="4D4D4D"/>
                </a:solidFill>
                <a:latin typeface="Helvetica World"/>
                <a:ea typeface="Helvetica World"/>
                <a:cs typeface="Helvetica World"/>
                <a:sym typeface="Helvetica World"/>
              </a:rPr>
              <a:t>SRGAN (Super Resolution Generative Adversarial Network) uses generator and discriminator networks to produce realistic high resolution images. However, training is unstable and may generate fake details.</a:t>
            </a:r>
          </a:p>
          <a:p>
            <a:pPr algn="l">
              <a:lnSpc>
                <a:spcPts val="3499"/>
              </a:lnSpc>
            </a:pPr>
            <a:r>
              <a:rPr lang="en-US" sz="2499" spc="-37">
                <a:solidFill>
                  <a:srgbClr val="4D4D4D"/>
                </a:solidFill>
                <a:latin typeface="Helvetica World"/>
                <a:ea typeface="Helvetica World"/>
                <a:cs typeface="Helvetica World"/>
                <a:sym typeface="Helvetica World"/>
              </a:rPr>
              <a:t>ESRGAN (Enhanced Super Resolution GAN) improves SRGAN by using residual blocks and perceptual loss. It produces sharper images but requires high computational power.</a:t>
            </a:r>
          </a:p>
          <a:p>
            <a:pPr algn="l">
              <a:lnSpc>
                <a:spcPts val="3499"/>
              </a:lnSpc>
            </a:pPr>
            <a:r>
              <a:rPr lang="en-US" sz="2499" spc="-37">
                <a:solidFill>
                  <a:srgbClr val="4D4D4D"/>
                </a:solidFill>
                <a:latin typeface="Helvetica World"/>
                <a:ea typeface="Helvetica World"/>
                <a:cs typeface="Helvetica World"/>
                <a:sym typeface="Helvetica World"/>
              </a:rPr>
              <a:t>Diffusion based models generate very high quality images but require large computational resources and slow training.</a:t>
            </a:r>
          </a:p>
          <a:p>
            <a:pPr algn="l">
              <a:lnSpc>
                <a:spcPts val="3499"/>
              </a:lnSpc>
            </a:pPr>
            <a:r>
              <a:rPr lang="en-US" sz="2499" spc="-37">
                <a:solidFill>
                  <a:srgbClr val="4D4D4D"/>
                </a:solidFill>
                <a:latin typeface="Helvetica World"/>
                <a:ea typeface="Helvetica World"/>
                <a:cs typeface="Helvetica World"/>
                <a:sym typeface="Helvetica World"/>
              </a:rPr>
              <a:t>Recent satellite specific models use GAN based architectures to improve satellite image resolution but still struggle with reconstructing small objects and maintaining accurate structures.</a:t>
            </a:r>
          </a:p>
          <a:p>
            <a:pPr algn="l">
              <a:lnSpc>
                <a:spcPts val="3499"/>
              </a:lnSpc>
            </a:pPr>
            <a:endParaRPr lang="en-US" sz="2499" spc="-37">
              <a:solidFill>
                <a:srgbClr val="4D4D4D"/>
              </a:solidFill>
              <a:latin typeface="Helvetica World"/>
              <a:ea typeface="Helvetica World"/>
              <a:cs typeface="Helvetica World"/>
              <a:sym typeface="Helvetica World"/>
            </a:endParaRPr>
          </a:p>
          <a:p>
            <a:pPr algn="l">
              <a:lnSpc>
                <a:spcPts val="3499"/>
              </a:lnSpc>
            </a:pPr>
            <a:endParaRPr lang="en-US" sz="2499" spc="-37">
              <a:solidFill>
                <a:srgbClr val="4D4D4D"/>
              </a:solidFill>
              <a:latin typeface="Helvetica World"/>
              <a:ea typeface="Helvetica World"/>
              <a:cs typeface="Helvetica World"/>
              <a:sym typeface="Helvetica World"/>
            </a:endParaRPr>
          </a:p>
          <a:p>
            <a:pPr algn="l">
              <a:lnSpc>
                <a:spcPts val="3499"/>
              </a:lnSpc>
            </a:pPr>
            <a:endParaRPr lang="en-US" sz="2499" spc="-37">
              <a:solidFill>
                <a:srgbClr val="4D4D4D"/>
              </a:solidFill>
              <a:latin typeface="Helvetica World"/>
              <a:ea typeface="Helvetica World"/>
              <a:cs typeface="Helvetica World"/>
              <a:sym typeface="Helvetica World"/>
            </a:endParaRPr>
          </a:p>
          <a:p>
            <a:pPr marL="0" lvl="0" indent="0" algn="l">
              <a:lnSpc>
                <a:spcPts val="3499"/>
              </a:lnSpc>
            </a:pPr>
            <a:endParaRPr lang="en-US" sz="2499" spc="-37">
              <a:solidFill>
                <a:srgbClr val="4D4D4D"/>
              </a:solidFill>
              <a:latin typeface="Helvetica World"/>
              <a:ea typeface="Helvetica World"/>
              <a:cs typeface="Helvetica World"/>
              <a:sym typeface="Helvetica Wor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30033" y="666750"/>
            <a:ext cx="9763125" cy="5580805"/>
            <a:chOff x="0" y="0"/>
            <a:chExt cx="13017500" cy="7441074"/>
          </a:xfrm>
        </p:grpSpPr>
        <p:sp>
          <p:nvSpPr>
            <p:cNvPr id="3" name="TextBox 3"/>
            <p:cNvSpPr txBox="1"/>
            <p:nvPr/>
          </p:nvSpPr>
          <p:spPr>
            <a:xfrm>
              <a:off x="0" y="0"/>
              <a:ext cx="13017500" cy="558800"/>
            </a:xfrm>
            <a:prstGeom prst="rect">
              <a:avLst/>
            </a:prstGeom>
          </p:spPr>
          <p:txBody>
            <a:bodyPr lIns="0" tIns="0" rIns="0" bIns="0" rtlCol="0" anchor="t">
              <a:spAutoFit/>
            </a:bodyPr>
            <a:lstStyle/>
            <a:p>
              <a:pPr marL="0" lvl="0" indent="0" algn="l">
                <a:lnSpc>
                  <a:spcPts val="3359"/>
                </a:lnSpc>
              </a:pPr>
              <a:r>
                <a:rPr lang="en-US" sz="2799" b="1" u="none" strike="noStrike">
                  <a:solidFill>
                    <a:srgbClr val="0066CC"/>
                  </a:solidFill>
                  <a:latin typeface="HK Grotesk Semi-Bold"/>
                  <a:ea typeface="HK Grotesk Semi-Bold"/>
                  <a:cs typeface="HK Grotesk Semi-Bold"/>
                  <a:sym typeface="HK Grotesk Semi-Bold"/>
                </a:rPr>
                <a:t>Methodological Issues</a:t>
              </a:r>
            </a:p>
          </p:txBody>
        </p:sp>
        <p:sp>
          <p:nvSpPr>
            <p:cNvPr id="4" name="TextBox 4"/>
            <p:cNvSpPr txBox="1"/>
            <p:nvPr/>
          </p:nvSpPr>
          <p:spPr>
            <a:xfrm>
              <a:off x="0" y="1183149"/>
              <a:ext cx="13017500" cy="6257925"/>
            </a:xfrm>
            <a:prstGeom prst="rect">
              <a:avLst/>
            </a:prstGeom>
          </p:spPr>
          <p:txBody>
            <a:bodyPr lIns="0" tIns="0" rIns="0" bIns="0" rtlCol="0" anchor="t">
              <a:spAutoFit/>
            </a:bodyPr>
            <a:lstStyle/>
            <a:p>
              <a:pPr marL="0" lvl="0" indent="0" algn="l">
                <a:lnSpc>
                  <a:spcPts val="3119"/>
                </a:lnSpc>
              </a:pPr>
              <a:r>
                <a:rPr lang="en-US" sz="2599" u="none" strike="noStrike">
                  <a:solidFill>
                    <a:srgbClr val="333333"/>
                  </a:solidFill>
                  <a:latin typeface="HK Grotesk"/>
                  <a:ea typeface="HK Grotesk"/>
                  <a:cs typeface="HK Grotesk"/>
                  <a:sym typeface="HK Grotesk"/>
                </a:rPr>
                <a:t>Current research often suffers from </a:t>
              </a:r>
              <a:r>
                <a:rPr lang="en-US" sz="2599" b="1" u="none" strike="noStrike">
                  <a:solidFill>
                    <a:srgbClr val="333333"/>
                  </a:solidFill>
                  <a:latin typeface="HK Grotesk Bold"/>
                  <a:ea typeface="HK Grotesk Bold"/>
                  <a:cs typeface="HK Grotesk Bold"/>
                  <a:sym typeface="HK Grotesk Bold"/>
                </a:rPr>
                <a:t>inconsistent methodologies</a:t>
              </a:r>
              <a:r>
                <a:rPr lang="en-US" sz="2599" u="none" strike="noStrike">
                  <a:solidFill>
                    <a:srgbClr val="333333"/>
                  </a:solidFill>
                  <a:latin typeface="HK Grotesk"/>
                  <a:ea typeface="HK Grotesk"/>
                  <a:cs typeface="HK Grotesk"/>
                  <a:sym typeface="HK Grotesk"/>
                </a:rPr>
                <a:t>, leading to difficulties in replicating studies and validating results.Existing super resolution methods mainly focus on natural images and do not specifically address satellite image challenges.</a:t>
              </a:r>
            </a:p>
            <a:p>
              <a:pPr marL="0" lvl="0" indent="0" algn="l">
                <a:lnSpc>
                  <a:spcPts val="3119"/>
                </a:lnSpc>
              </a:pPr>
              <a:r>
                <a:rPr lang="en-US" sz="2599" u="none" strike="noStrike">
                  <a:solidFill>
                    <a:srgbClr val="333333"/>
                  </a:solidFill>
                  <a:latin typeface="HK Grotesk"/>
                  <a:ea typeface="HK Grotesk"/>
                  <a:cs typeface="HK Grotesk"/>
                  <a:sym typeface="HK Grotesk"/>
                </a:rPr>
                <a:t>Current models cannot recover very small objects and sometimes generate unrealistic structures. These methods require large computational resources and do not generalize well across different satellite datasets.</a:t>
              </a:r>
            </a:p>
            <a:p>
              <a:pPr marL="0" lvl="0" indent="0" algn="l">
                <a:lnSpc>
                  <a:spcPts val="3119"/>
                </a:lnSpc>
              </a:pPr>
              <a:r>
                <a:rPr lang="en-US" sz="2599" u="none" strike="noStrike">
                  <a:solidFill>
                    <a:srgbClr val="333333"/>
                  </a:solidFill>
                  <a:latin typeface="HK Grotesk"/>
                  <a:ea typeface="HK Grotesk"/>
                  <a:cs typeface="HK Grotesk"/>
                  <a:sym typeface="HK Grotesk"/>
                </a:rPr>
                <a:t>There is a need to develop efficient and accurate deep learning models specifically designed for satellite image enhancement.</a:t>
              </a:r>
            </a:p>
            <a:p>
              <a:pPr marL="0" lvl="0" indent="0" algn="l">
                <a:lnSpc>
                  <a:spcPts val="3119"/>
                </a:lnSpc>
              </a:pPr>
              <a:endParaRPr lang="en-US" sz="2599" u="none" strike="noStrike">
                <a:solidFill>
                  <a:srgbClr val="333333"/>
                </a:solidFill>
                <a:latin typeface="HK Grotesk"/>
                <a:ea typeface="HK Grotesk"/>
                <a:cs typeface="HK Grotesk"/>
                <a:sym typeface="HK Grotesk"/>
              </a:endParaRPr>
            </a:p>
            <a:p>
              <a:pPr marL="0" lvl="0" indent="0" algn="l">
                <a:lnSpc>
                  <a:spcPts val="3119"/>
                </a:lnSpc>
              </a:pPr>
              <a:endParaRPr lang="en-US" sz="2599" u="none" strike="noStrike">
                <a:solidFill>
                  <a:srgbClr val="333333"/>
                </a:solidFill>
                <a:latin typeface="HK Grotesk"/>
                <a:ea typeface="HK Grotesk"/>
                <a:cs typeface="HK Grotesk"/>
                <a:sym typeface="HK Grotesk"/>
              </a:endParaRPr>
            </a:p>
          </p:txBody>
        </p:sp>
      </p:grpSp>
      <p:grpSp>
        <p:nvGrpSpPr>
          <p:cNvPr id="5" name="Group 5"/>
          <p:cNvGrpSpPr/>
          <p:nvPr/>
        </p:nvGrpSpPr>
        <p:grpSpPr>
          <a:xfrm>
            <a:off x="6520508" y="5705829"/>
            <a:ext cx="9772650" cy="4990678"/>
            <a:chOff x="0" y="0"/>
            <a:chExt cx="13030200" cy="6654237"/>
          </a:xfrm>
        </p:grpSpPr>
        <p:sp>
          <p:nvSpPr>
            <p:cNvPr id="6" name="TextBox 6"/>
            <p:cNvSpPr txBox="1"/>
            <p:nvPr/>
          </p:nvSpPr>
          <p:spPr>
            <a:xfrm>
              <a:off x="12700" y="0"/>
              <a:ext cx="13017500" cy="558800"/>
            </a:xfrm>
            <a:prstGeom prst="rect">
              <a:avLst/>
            </a:prstGeom>
          </p:spPr>
          <p:txBody>
            <a:bodyPr lIns="0" tIns="0" rIns="0" bIns="0" rtlCol="0" anchor="t">
              <a:spAutoFit/>
            </a:bodyPr>
            <a:lstStyle/>
            <a:p>
              <a:pPr marL="0" lvl="0" indent="0" algn="l">
                <a:lnSpc>
                  <a:spcPts val="3359"/>
                </a:lnSpc>
              </a:pPr>
              <a:r>
                <a:rPr lang="en-US" sz="2799" b="1">
                  <a:solidFill>
                    <a:srgbClr val="0066CC"/>
                  </a:solidFill>
                  <a:latin typeface="HK Grotesk Semi-Bold"/>
                  <a:ea typeface="HK Grotesk Semi-Bold"/>
                  <a:cs typeface="HK Grotesk Semi-Bold"/>
                  <a:sym typeface="HK Grotesk Semi-Bold"/>
                </a:rPr>
                <a:t>INNOVATION </a:t>
              </a:r>
            </a:p>
          </p:txBody>
        </p:sp>
        <p:sp>
          <p:nvSpPr>
            <p:cNvPr id="7" name="TextBox 7"/>
            <p:cNvSpPr txBox="1"/>
            <p:nvPr/>
          </p:nvSpPr>
          <p:spPr>
            <a:xfrm>
              <a:off x="0" y="1193237"/>
              <a:ext cx="13017500" cy="5461000"/>
            </a:xfrm>
            <a:prstGeom prst="rect">
              <a:avLst/>
            </a:prstGeom>
          </p:spPr>
          <p:txBody>
            <a:bodyPr lIns="0" tIns="0" rIns="0" bIns="0" rtlCol="0" anchor="t">
              <a:spAutoFit/>
            </a:bodyPr>
            <a:lstStyle/>
            <a:p>
              <a:pPr marL="0" lvl="0" indent="0" algn="l">
                <a:lnSpc>
                  <a:spcPts val="3239"/>
                </a:lnSpc>
              </a:pPr>
              <a:r>
                <a:rPr lang="en-US" sz="2699" u="none" strike="noStrike">
                  <a:solidFill>
                    <a:srgbClr val="333333"/>
                  </a:solidFill>
                  <a:latin typeface="HK Grotesk"/>
                  <a:ea typeface="HK Grotesk"/>
                  <a:cs typeface="HK Grotesk"/>
                  <a:sym typeface="HK Grotesk"/>
                </a:rPr>
                <a:t>The innovation of this project is the application of deep learning based super resolution techniques specifically for satellite images.</a:t>
              </a:r>
            </a:p>
            <a:p>
              <a:pPr marL="0" lvl="0" indent="0" algn="l">
                <a:lnSpc>
                  <a:spcPts val="3239"/>
                </a:lnSpc>
              </a:pPr>
              <a:r>
                <a:rPr lang="en-US" sz="2699" u="none" strike="noStrike">
                  <a:solidFill>
                    <a:srgbClr val="333333"/>
                  </a:solidFill>
                  <a:latin typeface="HK Grotesk"/>
                  <a:ea typeface="HK Grotesk"/>
                  <a:cs typeface="HK Grotesk"/>
                  <a:sym typeface="HK Grotesk"/>
                </a:rPr>
                <a:t>Unlike traditional approaches designed for natural images, this work focuses on satellite image characteristics such as noise and structural complexity.</a:t>
              </a:r>
            </a:p>
            <a:p>
              <a:pPr marL="0" lvl="0" indent="0" algn="l">
                <a:lnSpc>
                  <a:spcPts val="3239"/>
                </a:lnSpc>
              </a:pPr>
              <a:r>
                <a:rPr lang="en-US" sz="2699" u="none" strike="noStrike">
                  <a:solidFill>
                    <a:srgbClr val="333333"/>
                  </a:solidFill>
                  <a:latin typeface="HK Grotesk"/>
                  <a:ea typeface="HK Grotesk"/>
                  <a:cs typeface="HK Grotesk"/>
                  <a:sym typeface="HK Grotesk"/>
                </a:rPr>
                <a:t>The project aims to improve image clarity and reconstruction quality while addressing limitations of existing models.</a:t>
              </a:r>
            </a:p>
            <a:p>
              <a:pPr marL="0" lvl="0" indent="0" algn="l">
                <a:lnSpc>
                  <a:spcPts val="3239"/>
                </a:lnSpc>
              </a:pPr>
              <a:endParaRPr lang="en-US" sz="2699" u="none" strike="noStrike">
                <a:solidFill>
                  <a:srgbClr val="333333"/>
                </a:solidFill>
                <a:latin typeface="HK Grotesk"/>
                <a:ea typeface="HK Grotesk"/>
                <a:cs typeface="HK Grotesk"/>
                <a:sym typeface="HK Grotesk"/>
              </a:endParaRPr>
            </a:p>
            <a:p>
              <a:pPr marL="0" lvl="0" indent="0" algn="l">
                <a:lnSpc>
                  <a:spcPts val="3239"/>
                </a:lnSpc>
              </a:pPr>
              <a:endParaRPr lang="en-US" sz="2699" u="none" strike="noStrike">
                <a:solidFill>
                  <a:srgbClr val="333333"/>
                </a:solidFill>
                <a:latin typeface="HK Grotesk"/>
                <a:ea typeface="HK Grotesk"/>
                <a:cs typeface="HK Grotesk"/>
                <a:sym typeface="HK Grotesk"/>
              </a:endParaRPr>
            </a:p>
            <a:p>
              <a:pPr marL="0" lvl="0" indent="0" algn="l">
                <a:lnSpc>
                  <a:spcPts val="3239"/>
                </a:lnSpc>
              </a:pPr>
              <a:endParaRPr lang="en-US" sz="2699" u="none" strike="noStrike">
                <a:solidFill>
                  <a:srgbClr val="333333"/>
                </a:solidFill>
                <a:latin typeface="HK Grotesk"/>
                <a:ea typeface="HK Grotesk"/>
                <a:cs typeface="HK Grotesk"/>
                <a:sym typeface="HK Grotesk"/>
              </a:endParaRPr>
            </a:p>
          </p:txBody>
        </p:sp>
      </p:grpSp>
      <p:sp>
        <p:nvSpPr>
          <p:cNvPr id="8" name="TextBox 8"/>
          <p:cNvSpPr txBox="1"/>
          <p:nvPr/>
        </p:nvSpPr>
        <p:spPr>
          <a:xfrm>
            <a:off x="419140" y="1422613"/>
            <a:ext cx="5448300" cy="3720465"/>
          </a:xfrm>
          <a:prstGeom prst="rect">
            <a:avLst/>
          </a:prstGeom>
        </p:spPr>
        <p:txBody>
          <a:bodyPr lIns="0" tIns="0" rIns="0" bIns="0" rtlCol="0" anchor="t">
            <a:spAutoFit/>
          </a:bodyPr>
          <a:lstStyle/>
          <a:p>
            <a:pPr marL="0" lvl="0" indent="0" algn="l">
              <a:lnSpc>
                <a:spcPts val="9600"/>
              </a:lnSpc>
            </a:pPr>
            <a:r>
              <a:rPr lang="en-US" sz="9600" spc="-192">
                <a:solidFill>
                  <a:srgbClr val="004080"/>
                </a:solidFill>
                <a:latin typeface="Noto Serif Display ExtraCondensed Light"/>
                <a:ea typeface="Noto Serif Display ExtraCondensed Light"/>
                <a:cs typeface="Noto Serif Display ExtraCondensed Light"/>
                <a:sym typeface="Noto Serif Display ExtraCondensed Light"/>
              </a:rPr>
              <a:t>Research Challenges &amp; Limitations</a:t>
            </a:r>
          </a:p>
        </p:txBody>
      </p:sp>
      <p:sp>
        <p:nvSpPr>
          <p:cNvPr id="9" name="AutoShape 9"/>
          <p:cNvSpPr/>
          <p:nvPr/>
        </p:nvSpPr>
        <p:spPr>
          <a:xfrm>
            <a:off x="0" y="666750"/>
            <a:ext cx="18288000" cy="0"/>
          </a:xfrm>
          <a:prstGeom prst="line">
            <a:avLst/>
          </a:prstGeom>
          <a:ln w="19050" cap="flat">
            <a:solidFill>
              <a:srgbClr val="0066CC"/>
            </a:solidFill>
            <a:prstDash val="solid"/>
            <a:headEnd type="none" w="sm" len="sm"/>
            <a:tailEnd type="none" w="sm" len="sm"/>
          </a:ln>
        </p:spPr>
      </p:sp>
      <p:sp>
        <p:nvSpPr>
          <p:cNvPr id="10" name="AutoShape 10"/>
          <p:cNvSpPr/>
          <p:nvPr/>
        </p:nvSpPr>
        <p:spPr>
          <a:xfrm>
            <a:off x="0" y="9620250"/>
            <a:ext cx="18288000" cy="0"/>
          </a:xfrm>
          <a:prstGeom prst="line">
            <a:avLst/>
          </a:prstGeom>
          <a:ln w="19050" cap="flat">
            <a:solidFill>
              <a:srgbClr val="0066CC"/>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263B"/>
        </a:solidFill>
        <a:effectLst/>
      </p:bgPr>
    </p:bg>
    <p:spTree>
      <p:nvGrpSpPr>
        <p:cNvPr id="1" name=""/>
        <p:cNvGrpSpPr/>
        <p:nvPr/>
      </p:nvGrpSpPr>
      <p:grpSpPr>
        <a:xfrm>
          <a:off x="0" y="0"/>
          <a:ext cx="0" cy="0"/>
          <a:chOff x="0" y="0"/>
          <a:chExt cx="0" cy="0"/>
        </a:xfrm>
      </p:grpSpPr>
      <p:grpSp>
        <p:nvGrpSpPr>
          <p:cNvPr id="2" name="Group 2"/>
          <p:cNvGrpSpPr/>
          <p:nvPr/>
        </p:nvGrpSpPr>
        <p:grpSpPr>
          <a:xfrm>
            <a:off x="7858125" y="0"/>
            <a:ext cx="10429875" cy="10287000"/>
            <a:chOff x="0" y="0"/>
            <a:chExt cx="1201192" cy="1184737"/>
          </a:xfrm>
        </p:grpSpPr>
        <p:sp>
          <p:nvSpPr>
            <p:cNvPr id="3" name="Freeform 3"/>
            <p:cNvSpPr/>
            <p:nvPr/>
          </p:nvSpPr>
          <p:spPr>
            <a:xfrm>
              <a:off x="0" y="0"/>
              <a:ext cx="1201192" cy="1184737"/>
            </a:xfrm>
            <a:custGeom>
              <a:avLst/>
              <a:gdLst/>
              <a:ahLst/>
              <a:cxnLst/>
              <a:rect l="l" t="t" r="r" b="b"/>
              <a:pathLst>
                <a:path w="1201192" h="1184737">
                  <a:moveTo>
                    <a:pt x="0" y="0"/>
                  </a:moveTo>
                  <a:lnTo>
                    <a:pt x="1201192" y="0"/>
                  </a:lnTo>
                  <a:lnTo>
                    <a:pt x="1201192" y="1184737"/>
                  </a:lnTo>
                  <a:lnTo>
                    <a:pt x="0" y="1184737"/>
                  </a:lnTo>
                  <a:close/>
                </a:path>
              </a:pathLst>
            </a:custGeom>
            <a:blipFill>
              <a:blip r:embed="rId2"/>
              <a:stretch>
                <a:fillRect l="-2" r="-2"/>
              </a:stretch>
            </a:blipFill>
          </p:spPr>
        </p:sp>
      </p:grpSp>
      <p:grpSp>
        <p:nvGrpSpPr>
          <p:cNvPr id="4" name="Group 4"/>
          <p:cNvGrpSpPr/>
          <p:nvPr/>
        </p:nvGrpSpPr>
        <p:grpSpPr>
          <a:xfrm>
            <a:off x="666750" y="666750"/>
            <a:ext cx="5448300" cy="10130155"/>
            <a:chOff x="0" y="0"/>
            <a:chExt cx="7264400" cy="13506874"/>
          </a:xfrm>
        </p:grpSpPr>
        <p:sp>
          <p:nvSpPr>
            <p:cNvPr id="5" name="TextBox 5"/>
            <p:cNvSpPr txBox="1"/>
            <p:nvPr/>
          </p:nvSpPr>
          <p:spPr>
            <a:xfrm>
              <a:off x="0" y="171450"/>
              <a:ext cx="7264400" cy="4421716"/>
            </a:xfrm>
            <a:prstGeom prst="rect">
              <a:avLst/>
            </a:prstGeom>
          </p:spPr>
          <p:txBody>
            <a:bodyPr lIns="0" tIns="0" rIns="0" bIns="0" rtlCol="0" anchor="t">
              <a:spAutoFit/>
            </a:bodyPr>
            <a:lstStyle/>
            <a:p>
              <a:pPr marL="0" lvl="0" indent="0" algn="l">
                <a:lnSpc>
                  <a:spcPts val="8499"/>
                </a:lnSpc>
              </a:pPr>
              <a:r>
                <a:rPr lang="en-US" sz="8499" b="1">
                  <a:solidFill>
                    <a:srgbClr val="FFFFFF"/>
                  </a:solidFill>
                  <a:latin typeface="Proxima Nova Condensed Bold"/>
                  <a:ea typeface="Proxima Nova Condensed Bold"/>
                  <a:cs typeface="Proxima Nova Condensed Bold"/>
                  <a:sym typeface="Proxima Nova Condensed Bold"/>
                </a:rPr>
                <a:t>Satellite Image Datasets</a:t>
              </a:r>
            </a:p>
          </p:txBody>
        </p:sp>
        <p:sp>
          <p:nvSpPr>
            <p:cNvPr id="6" name="TextBox 6"/>
            <p:cNvSpPr txBox="1"/>
            <p:nvPr/>
          </p:nvSpPr>
          <p:spPr>
            <a:xfrm>
              <a:off x="0" y="4959350"/>
              <a:ext cx="7264400" cy="8547524"/>
            </a:xfrm>
            <a:prstGeom prst="rect">
              <a:avLst/>
            </a:prstGeom>
          </p:spPr>
          <p:txBody>
            <a:bodyPr lIns="0" tIns="0" rIns="0" bIns="0" rtlCol="0" anchor="t">
              <a:spAutoFit/>
            </a:bodyPr>
            <a:lstStyle/>
            <a:p>
              <a:pPr algn="l">
                <a:lnSpc>
                  <a:spcPts val="3919"/>
                </a:lnSpc>
              </a:pPr>
              <a:r>
                <a:rPr lang="en-US" sz="2799">
                  <a:solidFill>
                    <a:srgbClr val="FFFFFF"/>
                  </a:solidFill>
                  <a:latin typeface="Touvlo"/>
                  <a:ea typeface="Touvlo"/>
                  <a:cs typeface="Touvlo"/>
                  <a:sym typeface="Touvlo"/>
                </a:rPr>
                <a:t>The dataset used in this project is the 4× Satellite Image Super Resolution dataset obtained from Kaggle. It contains paired low resolution and high resolution satellite images used for training and testing the super resolution model. The dataset helps the model learn mapping between low quality and high quality images.</a:t>
              </a:r>
            </a:p>
            <a:p>
              <a:pPr marL="0" lvl="0" indent="0" algn="l">
                <a:lnSpc>
                  <a:spcPts val="3919"/>
                </a:lnSpc>
                <a:spcBef>
                  <a:spcPct val="0"/>
                </a:spcBef>
              </a:pPr>
              <a:endParaRPr lang="en-US" sz="2799">
                <a:solidFill>
                  <a:srgbClr val="FFFFFF"/>
                </a:solidFill>
                <a:latin typeface="Touvlo"/>
                <a:ea typeface="Touvlo"/>
                <a:cs typeface="Touvlo"/>
                <a:sym typeface="Touvl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59" y="13959"/>
            <a:ext cx="18369063" cy="15469537"/>
            <a:chOff x="0" y="0"/>
            <a:chExt cx="24492083" cy="20626049"/>
          </a:xfrm>
        </p:grpSpPr>
        <p:sp>
          <p:nvSpPr>
            <p:cNvPr id="3" name="TextBox 3"/>
            <p:cNvSpPr txBox="1"/>
            <p:nvPr/>
          </p:nvSpPr>
          <p:spPr>
            <a:xfrm>
              <a:off x="0" y="180975"/>
              <a:ext cx="10234765" cy="1662779"/>
            </a:xfrm>
            <a:prstGeom prst="rect">
              <a:avLst/>
            </a:prstGeom>
          </p:spPr>
          <p:txBody>
            <a:bodyPr lIns="0" tIns="0" rIns="0" bIns="0" rtlCol="0" anchor="t">
              <a:spAutoFit/>
            </a:bodyPr>
            <a:lstStyle/>
            <a:p>
              <a:pPr marL="0" lvl="0" indent="0" algn="l">
                <a:lnSpc>
                  <a:spcPts val="9095"/>
                </a:lnSpc>
              </a:pPr>
              <a:r>
                <a:rPr lang="en-US" sz="9095" b="1">
                  <a:solidFill>
                    <a:srgbClr val="1F2937"/>
                  </a:solidFill>
                  <a:latin typeface="Proxima Nova Condensed Bold"/>
                  <a:ea typeface="Proxima Nova Condensed Bold"/>
                  <a:cs typeface="Proxima Nova Condensed Bold"/>
                  <a:sym typeface="Proxima Nova Condensed Bold"/>
                </a:rPr>
                <a:t>METHODOLOGY</a:t>
              </a:r>
            </a:p>
          </p:txBody>
        </p:sp>
        <p:sp>
          <p:nvSpPr>
            <p:cNvPr id="4" name="TextBox 4"/>
            <p:cNvSpPr txBox="1"/>
            <p:nvPr/>
          </p:nvSpPr>
          <p:spPr>
            <a:xfrm>
              <a:off x="0" y="1469048"/>
              <a:ext cx="24492083" cy="19157001"/>
            </a:xfrm>
            <a:prstGeom prst="rect">
              <a:avLst/>
            </a:prstGeom>
          </p:spPr>
          <p:txBody>
            <a:bodyPr lIns="0" tIns="0" rIns="0" bIns="0" rtlCol="0" anchor="t">
              <a:spAutoFit/>
            </a:bodyPr>
            <a:lstStyle/>
            <a:p>
              <a:pPr marL="0" lvl="0" indent="0" algn="l">
                <a:lnSpc>
                  <a:spcPts val="4239"/>
                </a:lnSpc>
                <a:spcBef>
                  <a:spcPct val="0"/>
                </a:spcBef>
              </a:pPr>
              <a:r>
                <a:rPr lang="en-US" sz="3028">
                  <a:solidFill>
                    <a:srgbClr val="1F2937"/>
                  </a:solidFill>
                  <a:latin typeface="Touvlo"/>
                  <a:ea typeface="Touvlo"/>
                  <a:cs typeface="Touvlo"/>
                  <a:sym typeface="Touvlo"/>
                </a:rPr>
                <a:t>The proposed system uses a deep learning based approach to improve the resolution of satellite images using Single Image Super Resolution techniques.</a:t>
              </a:r>
            </a:p>
            <a:p>
              <a:pPr marL="0" lvl="0" indent="0" algn="l">
                <a:lnSpc>
                  <a:spcPts val="4239"/>
                </a:lnSpc>
                <a:spcBef>
                  <a:spcPct val="0"/>
                </a:spcBef>
              </a:pPr>
              <a:r>
                <a:rPr lang="en-US" sz="3028">
                  <a:solidFill>
                    <a:srgbClr val="1F2937"/>
                  </a:solidFill>
                  <a:latin typeface="Touvlo"/>
                  <a:ea typeface="Touvlo"/>
                  <a:cs typeface="Touvlo"/>
                  <a:sym typeface="Touvlo"/>
                </a:rPr>
                <a:t>The system takes a low resolution satellite image as input and generates a high resolution image with improved quality and details. The methodology consists of the following steps.</a:t>
              </a:r>
            </a:p>
            <a:p>
              <a:pPr marL="0" lvl="0" indent="0" algn="l">
                <a:lnSpc>
                  <a:spcPts val="4239"/>
                </a:lnSpc>
                <a:spcBef>
                  <a:spcPct val="0"/>
                </a:spcBef>
              </a:pPr>
              <a:r>
                <a:rPr lang="en-US" sz="3028" b="1" u="sng">
                  <a:solidFill>
                    <a:srgbClr val="1F2937"/>
                  </a:solidFill>
                  <a:latin typeface="Touvlo Bold"/>
                  <a:ea typeface="Touvlo Bold"/>
                  <a:cs typeface="Touvlo Bold"/>
                  <a:sym typeface="Touvlo Bold"/>
                </a:rPr>
                <a:t>Step 1: Dataset Collection</a:t>
              </a:r>
            </a:p>
            <a:p>
              <a:pPr marL="0" lvl="0" indent="0" algn="l">
                <a:lnSpc>
                  <a:spcPts val="4239"/>
                </a:lnSpc>
                <a:spcBef>
                  <a:spcPct val="0"/>
                </a:spcBef>
              </a:pPr>
              <a:r>
                <a:rPr lang="en-US" sz="3028">
                  <a:solidFill>
                    <a:srgbClr val="1F2937"/>
                  </a:solidFill>
                  <a:latin typeface="Touvlo"/>
                  <a:ea typeface="Touvlo"/>
                  <a:cs typeface="Touvlo"/>
                  <a:sym typeface="Touvlo"/>
                </a:rPr>
                <a:t>Satellite image dataset is collected from Kaggle containing paired low resolution and high resolution images. These images are used for training and testing the model.</a:t>
              </a:r>
            </a:p>
            <a:p>
              <a:pPr marL="0" lvl="0" indent="0" algn="l">
                <a:lnSpc>
                  <a:spcPts val="4239"/>
                </a:lnSpc>
                <a:spcBef>
                  <a:spcPct val="0"/>
                </a:spcBef>
              </a:pPr>
              <a:r>
                <a:rPr lang="en-US" sz="3028" b="1" u="sng">
                  <a:solidFill>
                    <a:srgbClr val="1F2937"/>
                  </a:solidFill>
                  <a:latin typeface="Touvlo Bold"/>
                  <a:ea typeface="Touvlo Bold"/>
                  <a:cs typeface="Touvlo Bold"/>
                  <a:sym typeface="Touvlo Bold"/>
                </a:rPr>
                <a:t>Step 2: Data Preprocessing</a:t>
              </a:r>
            </a:p>
            <a:p>
              <a:pPr marL="0" lvl="0" indent="0" algn="l">
                <a:lnSpc>
                  <a:spcPts val="4239"/>
                </a:lnSpc>
                <a:spcBef>
                  <a:spcPct val="0"/>
                </a:spcBef>
              </a:pPr>
              <a:r>
                <a:rPr lang="en-US" sz="3028">
                  <a:solidFill>
                    <a:srgbClr val="1F2937"/>
                  </a:solidFill>
                  <a:latin typeface="Touvlo"/>
                  <a:ea typeface="Touvlo"/>
                  <a:cs typeface="Touvlo"/>
                  <a:sym typeface="Touvlo"/>
                </a:rPr>
                <a:t>The satellite images are resized and normalized to prepare them for model training. Image pairs are organized into input (low resolution) and target (high resolution) images.</a:t>
              </a:r>
            </a:p>
            <a:p>
              <a:pPr marL="0" lvl="0" indent="0" algn="l">
                <a:lnSpc>
                  <a:spcPts val="4239"/>
                </a:lnSpc>
                <a:spcBef>
                  <a:spcPct val="0"/>
                </a:spcBef>
              </a:pPr>
              <a:r>
                <a:rPr lang="en-US" sz="3028" b="1" u="sng">
                  <a:solidFill>
                    <a:srgbClr val="1F2937"/>
                  </a:solidFill>
                  <a:latin typeface="Touvlo Bold"/>
                  <a:ea typeface="Touvlo Bold"/>
                  <a:cs typeface="Touvlo Bold"/>
                  <a:sym typeface="Touvlo Bold"/>
                </a:rPr>
                <a:t>Step 3: Model Training using ESRGAN</a:t>
              </a:r>
            </a:p>
            <a:p>
              <a:pPr marL="0" lvl="0" indent="0" algn="l">
                <a:lnSpc>
                  <a:spcPts val="4239"/>
                </a:lnSpc>
                <a:spcBef>
                  <a:spcPct val="0"/>
                </a:spcBef>
              </a:pPr>
              <a:r>
                <a:rPr lang="en-US" sz="3028">
                  <a:solidFill>
                    <a:srgbClr val="1F2937"/>
                  </a:solidFill>
                  <a:latin typeface="Touvlo"/>
                  <a:ea typeface="Touvlo"/>
                  <a:cs typeface="Touvlo"/>
                  <a:sym typeface="Touvlo"/>
                </a:rPr>
                <a:t>The Enhanced Super Resolution Generative Adversarial Network (ESRGAN) model is used to learn mapping between low resolution and high resolution images. The generator network enhances image resolution while the discriminator evaluates image quality.</a:t>
              </a:r>
            </a:p>
            <a:p>
              <a:pPr marL="0" lvl="0" indent="0" algn="l">
                <a:lnSpc>
                  <a:spcPts val="4239"/>
                </a:lnSpc>
                <a:spcBef>
                  <a:spcPct val="0"/>
                </a:spcBef>
              </a:pPr>
              <a:r>
                <a:rPr lang="en-US" sz="3028" b="1" u="sng">
                  <a:solidFill>
                    <a:srgbClr val="1F2937"/>
                  </a:solidFill>
                  <a:latin typeface="Touvlo Bold"/>
                  <a:ea typeface="Touvlo Bold"/>
                  <a:cs typeface="Touvlo Bold"/>
                  <a:sym typeface="Touvlo Bold"/>
                </a:rPr>
                <a:t>Step 4: Image Reconstruction</a:t>
              </a:r>
            </a:p>
            <a:p>
              <a:pPr marL="0" lvl="0" indent="0" algn="l">
                <a:lnSpc>
                  <a:spcPts val="4239"/>
                </a:lnSpc>
                <a:spcBef>
                  <a:spcPct val="0"/>
                </a:spcBef>
              </a:pPr>
              <a:r>
                <a:rPr lang="en-US" sz="3028">
                  <a:solidFill>
                    <a:srgbClr val="1F2937"/>
                  </a:solidFill>
                  <a:latin typeface="Touvlo"/>
                  <a:ea typeface="Touvlo"/>
                  <a:cs typeface="Touvlo"/>
                  <a:sym typeface="Touvlo"/>
                </a:rPr>
                <a:t>The trained model converts low resolution satellite images into high resolution images by reconstructing missing details and improving image clarity.</a:t>
              </a:r>
            </a:p>
            <a:p>
              <a:pPr marL="0" lvl="0" indent="0" algn="l">
                <a:lnSpc>
                  <a:spcPts val="4239"/>
                </a:lnSpc>
                <a:spcBef>
                  <a:spcPct val="0"/>
                </a:spcBef>
              </a:pPr>
              <a:endParaRPr lang="en-US" sz="3028">
                <a:solidFill>
                  <a:srgbClr val="1F2937"/>
                </a:solidFill>
                <a:latin typeface="Touvlo"/>
                <a:ea typeface="Touvlo"/>
                <a:cs typeface="Touvlo"/>
                <a:sym typeface="Touvlo"/>
              </a:endParaRPr>
            </a:p>
            <a:p>
              <a:pPr marL="0" lvl="0" indent="0" algn="l">
                <a:lnSpc>
                  <a:spcPts val="4239"/>
                </a:lnSpc>
                <a:spcBef>
                  <a:spcPct val="0"/>
                </a:spcBef>
              </a:pPr>
              <a:r>
                <a:rPr lang="en-US" sz="3028">
                  <a:solidFill>
                    <a:srgbClr val="1F2937"/>
                  </a:solidFill>
                  <a:latin typeface="Touvlo"/>
                  <a:ea typeface="Touvlo"/>
                  <a:cs typeface="Touvlo"/>
                  <a:sym typeface="Touvlo"/>
                </a:rPr>
                <a:t>Step 5: Performance Evaluation</a:t>
              </a:r>
            </a:p>
            <a:p>
              <a:pPr marL="0" lvl="0" indent="0" algn="l">
                <a:lnSpc>
                  <a:spcPts val="4239"/>
                </a:lnSpc>
                <a:spcBef>
                  <a:spcPct val="0"/>
                </a:spcBef>
              </a:pPr>
              <a:r>
                <a:rPr lang="en-US" sz="3028">
                  <a:solidFill>
                    <a:srgbClr val="1F2937"/>
                  </a:solidFill>
                  <a:latin typeface="Touvlo"/>
                  <a:ea typeface="Touvlo"/>
                  <a:cs typeface="Touvlo"/>
                  <a:sym typeface="Touvlo"/>
                </a:rPr>
                <a:t>The output images are evaluated using image quality metrics such as PSNR and SSIM to measure improvement in resolution and structural similarity.</a:t>
              </a:r>
            </a:p>
            <a:p>
              <a:pPr marL="0" lvl="0" indent="0" algn="l">
                <a:lnSpc>
                  <a:spcPts val="4239"/>
                </a:lnSpc>
                <a:spcBef>
                  <a:spcPct val="0"/>
                </a:spcBef>
              </a:pPr>
              <a:endParaRPr lang="en-US" sz="3028">
                <a:solidFill>
                  <a:srgbClr val="1F2937"/>
                </a:solidFill>
                <a:latin typeface="Touvlo"/>
                <a:ea typeface="Touvlo"/>
                <a:cs typeface="Touvlo"/>
                <a:sym typeface="Touvlo"/>
              </a:endParaRPr>
            </a:p>
            <a:p>
              <a:pPr marL="0" lvl="0" indent="0" algn="l">
                <a:lnSpc>
                  <a:spcPts val="4239"/>
                </a:lnSpc>
                <a:spcBef>
                  <a:spcPct val="0"/>
                </a:spcBef>
              </a:pPr>
              <a:r>
                <a:rPr lang="en-US" sz="3028">
                  <a:solidFill>
                    <a:srgbClr val="1F2937"/>
                  </a:solidFill>
                  <a:latin typeface="Touvlo"/>
                  <a:ea typeface="Touvlo"/>
                  <a:cs typeface="Touvlo"/>
                  <a:sym typeface="Touvlo"/>
                </a:rPr>
                <a:t>Step 6: Result Analysis</a:t>
              </a:r>
            </a:p>
            <a:p>
              <a:pPr marL="0" lvl="0" indent="0" algn="l">
                <a:lnSpc>
                  <a:spcPts val="4239"/>
                </a:lnSpc>
                <a:spcBef>
                  <a:spcPct val="0"/>
                </a:spcBef>
              </a:pPr>
              <a:r>
                <a:rPr lang="en-US" sz="3028">
                  <a:solidFill>
                    <a:srgbClr val="1F2937"/>
                  </a:solidFill>
                  <a:latin typeface="Touvlo"/>
                  <a:ea typeface="Touvlo"/>
                  <a:cs typeface="Touvlo"/>
                  <a:sym typeface="Touvlo"/>
                </a:rPr>
                <a:t>The enhanced images are compared with original low resolution images to analyze improvement in visual quality and detail preservation.</a:t>
              </a:r>
            </a:p>
            <a:p>
              <a:pPr marL="0" lvl="0" indent="0" algn="l">
                <a:lnSpc>
                  <a:spcPts val="4239"/>
                </a:lnSpc>
                <a:spcBef>
                  <a:spcPct val="0"/>
                </a:spcBef>
              </a:pPr>
              <a:endParaRPr lang="en-US" sz="3028">
                <a:solidFill>
                  <a:srgbClr val="1F2937"/>
                </a:solidFill>
                <a:latin typeface="Touvlo"/>
                <a:ea typeface="Touvlo"/>
                <a:cs typeface="Touvlo"/>
                <a:sym typeface="Touvlo"/>
              </a:endParaRPr>
            </a:p>
            <a:p>
              <a:pPr marL="0" lvl="0" indent="0" algn="l">
                <a:lnSpc>
                  <a:spcPts val="4239"/>
                </a:lnSpc>
                <a:spcBef>
                  <a:spcPct val="0"/>
                </a:spcBef>
              </a:pPr>
              <a:endParaRPr lang="en-US" sz="3028">
                <a:solidFill>
                  <a:srgbClr val="1F2937"/>
                </a:solidFill>
                <a:latin typeface="Touvlo"/>
                <a:ea typeface="Touvlo"/>
                <a:cs typeface="Touvlo"/>
                <a:sym typeface="Touvl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3FA"/>
        </a:solidFill>
        <a:effectLst/>
      </p:bgPr>
    </p:bg>
    <p:spTree>
      <p:nvGrpSpPr>
        <p:cNvPr id="1" name=""/>
        <p:cNvGrpSpPr/>
        <p:nvPr/>
      </p:nvGrpSpPr>
      <p:grpSpPr>
        <a:xfrm>
          <a:off x="0" y="0"/>
          <a:ext cx="0" cy="0"/>
          <a:chOff x="0" y="0"/>
          <a:chExt cx="0" cy="0"/>
        </a:xfrm>
      </p:grpSpPr>
      <p:sp>
        <p:nvSpPr>
          <p:cNvPr id="2" name="Freeform 2"/>
          <p:cNvSpPr/>
          <p:nvPr/>
        </p:nvSpPr>
        <p:spPr>
          <a:xfrm>
            <a:off x="1365969" y="3450709"/>
            <a:ext cx="12486777" cy="2359541"/>
          </a:xfrm>
          <a:custGeom>
            <a:avLst/>
            <a:gdLst/>
            <a:ahLst/>
            <a:cxnLst/>
            <a:rect l="l" t="t" r="r" b="b"/>
            <a:pathLst>
              <a:path w="12486777" h="2359541">
                <a:moveTo>
                  <a:pt x="0" y="0"/>
                </a:moveTo>
                <a:lnTo>
                  <a:pt x="12486777" y="0"/>
                </a:lnTo>
                <a:lnTo>
                  <a:pt x="12486777" y="2359541"/>
                </a:lnTo>
                <a:lnTo>
                  <a:pt x="0" y="2359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043246" y="3450709"/>
            <a:ext cx="3069285" cy="2359541"/>
          </a:xfrm>
          <a:custGeom>
            <a:avLst/>
            <a:gdLst/>
            <a:ahLst/>
            <a:cxnLst/>
            <a:rect l="l" t="t" r="r" b="b"/>
            <a:pathLst>
              <a:path w="3069285" h="2359541">
                <a:moveTo>
                  <a:pt x="0" y="0"/>
                </a:moveTo>
                <a:lnTo>
                  <a:pt x="3069285" y="0"/>
                </a:lnTo>
                <a:lnTo>
                  <a:pt x="3069285" y="2359541"/>
                </a:lnTo>
                <a:lnTo>
                  <a:pt x="0" y="2359541"/>
                </a:lnTo>
                <a:lnTo>
                  <a:pt x="0" y="0"/>
                </a:lnTo>
                <a:close/>
              </a:path>
            </a:pathLst>
          </a:custGeom>
          <a:blipFill>
            <a:blip r:embed="rId4">
              <a:extLst>
                <a:ext uri="{96DAC541-7B7A-43D3-8B79-37D633B846F1}">
                  <asvg:svgBlip xmlns:asvg="http://schemas.microsoft.com/office/drawing/2016/SVG/main" r:embed="rId5"/>
                </a:ext>
              </a:extLst>
            </a:blip>
            <a:stretch>
              <a:fillRect r="-306830"/>
            </a:stretch>
          </a:blipFill>
        </p:spPr>
      </p:sp>
      <p:sp>
        <p:nvSpPr>
          <p:cNvPr id="4" name="AutoShape 4"/>
          <p:cNvSpPr/>
          <p:nvPr/>
        </p:nvSpPr>
        <p:spPr>
          <a:xfrm>
            <a:off x="-433771" y="6420478"/>
            <a:ext cx="19155541" cy="0"/>
          </a:xfrm>
          <a:prstGeom prst="line">
            <a:avLst/>
          </a:prstGeom>
          <a:ln w="95250" cap="flat">
            <a:solidFill>
              <a:srgbClr val="DBE0E3"/>
            </a:solidFill>
            <a:prstDash val="solid"/>
            <a:headEnd type="none" w="sm" len="sm"/>
            <a:tailEnd type="none" w="sm" len="sm"/>
          </a:ln>
        </p:spPr>
      </p:sp>
      <p:grpSp>
        <p:nvGrpSpPr>
          <p:cNvPr id="5" name="Group 5"/>
          <p:cNvGrpSpPr/>
          <p:nvPr/>
        </p:nvGrpSpPr>
        <p:grpSpPr>
          <a:xfrm>
            <a:off x="2416972" y="6286500"/>
            <a:ext cx="267956" cy="26795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E11B"/>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240"/>
                </a:lnSpc>
              </a:pPr>
              <a:endParaRPr/>
            </a:p>
          </p:txBody>
        </p:sp>
      </p:grpSp>
      <p:grpSp>
        <p:nvGrpSpPr>
          <p:cNvPr id="8" name="Group 8"/>
          <p:cNvGrpSpPr/>
          <p:nvPr/>
        </p:nvGrpSpPr>
        <p:grpSpPr>
          <a:xfrm>
            <a:off x="5561961" y="6286500"/>
            <a:ext cx="267956" cy="2679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267"/>
            </a:solidFill>
          </p:spPr>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240"/>
                </a:lnSpc>
              </a:pPr>
              <a:endParaRPr/>
            </a:p>
          </p:txBody>
        </p:sp>
      </p:grpSp>
      <p:grpSp>
        <p:nvGrpSpPr>
          <p:cNvPr id="11" name="Group 11"/>
          <p:cNvGrpSpPr/>
          <p:nvPr/>
        </p:nvGrpSpPr>
        <p:grpSpPr>
          <a:xfrm>
            <a:off x="8706950" y="6286500"/>
            <a:ext cx="267956" cy="26795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B80"/>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240"/>
                </a:lnSpc>
              </a:pPr>
              <a:endParaRPr/>
            </a:p>
          </p:txBody>
        </p:sp>
      </p:grpSp>
      <p:grpSp>
        <p:nvGrpSpPr>
          <p:cNvPr id="14" name="Group 14"/>
          <p:cNvGrpSpPr/>
          <p:nvPr/>
        </p:nvGrpSpPr>
        <p:grpSpPr>
          <a:xfrm>
            <a:off x="11851939" y="6286500"/>
            <a:ext cx="267956" cy="26795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D6F"/>
            </a:solidFill>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2240"/>
                </a:lnSpc>
              </a:pPr>
              <a:endParaRPr/>
            </a:p>
          </p:txBody>
        </p:sp>
      </p:grpSp>
      <p:grpSp>
        <p:nvGrpSpPr>
          <p:cNvPr id="17" name="Group 17"/>
          <p:cNvGrpSpPr/>
          <p:nvPr/>
        </p:nvGrpSpPr>
        <p:grpSpPr>
          <a:xfrm>
            <a:off x="15044810" y="6286500"/>
            <a:ext cx="267956" cy="26795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38"/>
            </a:solidFill>
          </p:spPr>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240"/>
                </a:lnSpc>
              </a:pPr>
              <a:endParaRPr/>
            </a:p>
          </p:txBody>
        </p:sp>
      </p:grpSp>
      <p:sp>
        <p:nvSpPr>
          <p:cNvPr id="20" name="Freeform 20"/>
          <p:cNvSpPr/>
          <p:nvPr/>
        </p:nvSpPr>
        <p:spPr>
          <a:xfrm>
            <a:off x="2196914" y="4088232"/>
            <a:ext cx="708073" cy="681038"/>
          </a:xfrm>
          <a:custGeom>
            <a:avLst/>
            <a:gdLst/>
            <a:ahLst/>
            <a:cxnLst/>
            <a:rect l="l" t="t" r="r" b="b"/>
            <a:pathLst>
              <a:path w="708073" h="681038">
                <a:moveTo>
                  <a:pt x="0" y="0"/>
                </a:moveTo>
                <a:lnTo>
                  <a:pt x="708073" y="0"/>
                </a:lnTo>
                <a:lnTo>
                  <a:pt x="708073" y="681038"/>
                </a:lnTo>
                <a:lnTo>
                  <a:pt x="0" y="6810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5424951" y="4075568"/>
            <a:ext cx="541976" cy="706366"/>
          </a:xfrm>
          <a:custGeom>
            <a:avLst/>
            <a:gdLst/>
            <a:ahLst/>
            <a:cxnLst/>
            <a:rect l="l" t="t" r="r" b="b"/>
            <a:pathLst>
              <a:path w="541976" h="706366">
                <a:moveTo>
                  <a:pt x="0" y="0"/>
                </a:moveTo>
                <a:lnTo>
                  <a:pt x="541976" y="0"/>
                </a:lnTo>
                <a:lnTo>
                  <a:pt x="541976" y="706366"/>
                </a:lnTo>
                <a:lnTo>
                  <a:pt x="0" y="7063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8465838" y="4053661"/>
            <a:ext cx="750181" cy="750181"/>
          </a:xfrm>
          <a:custGeom>
            <a:avLst/>
            <a:gdLst/>
            <a:ahLst/>
            <a:cxnLst/>
            <a:rect l="l" t="t" r="r" b="b"/>
            <a:pathLst>
              <a:path w="750181" h="750181">
                <a:moveTo>
                  <a:pt x="0" y="0"/>
                </a:moveTo>
                <a:lnTo>
                  <a:pt x="750180" y="0"/>
                </a:lnTo>
                <a:lnTo>
                  <a:pt x="750180" y="750180"/>
                </a:lnTo>
                <a:lnTo>
                  <a:pt x="0" y="7501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a:off x="11675735" y="4088232"/>
            <a:ext cx="620364" cy="681038"/>
          </a:xfrm>
          <a:custGeom>
            <a:avLst/>
            <a:gdLst/>
            <a:ahLst/>
            <a:cxnLst/>
            <a:rect l="l" t="t" r="r" b="b"/>
            <a:pathLst>
              <a:path w="620364" h="681038">
                <a:moveTo>
                  <a:pt x="0" y="0"/>
                </a:moveTo>
                <a:lnTo>
                  <a:pt x="620364" y="0"/>
                </a:lnTo>
                <a:lnTo>
                  <a:pt x="620364" y="681038"/>
                </a:lnTo>
                <a:lnTo>
                  <a:pt x="0" y="6810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TextBox 24"/>
          <p:cNvSpPr txBox="1"/>
          <p:nvPr/>
        </p:nvSpPr>
        <p:spPr>
          <a:xfrm>
            <a:off x="3324443" y="885825"/>
            <a:ext cx="11639114" cy="613429"/>
          </a:xfrm>
          <a:prstGeom prst="rect">
            <a:avLst/>
          </a:prstGeom>
        </p:spPr>
        <p:txBody>
          <a:bodyPr lIns="0" tIns="0" rIns="0" bIns="0" rtlCol="0" anchor="t">
            <a:spAutoFit/>
          </a:bodyPr>
          <a:lstStyle/>
          <a:p>
            <a:pPr algn="ctr">
              <a:lnSpc>
                <a:spcPts val="5040"/>
              </a:lnSpc>
            </a:pPr>
            <a:r>
              <a:rPr lang="en-US" sz="3600" b="1">
                <a:solidFill>
                  <a:srgbClr val="000000"/>
                </a:solidFill>
                <a:latin typeface="TT Hoves Bold"/>
                <a:ea typeface="TT Hoves Bold"/>
                <a:cs typeface="TT Hoves Bold"/>
                <a:sym typeface="TT Hoves Bold"/>
              </a:rPr>
              <a:t>Project Timeline Path</a:t>
            </a:r>
          </a:p>
        </p:txBody>
      </p:sp>
      <p:sp>
        <p:nvSpPr>
          <p:cNvPr id="25" name="TextBox 25"/>
          <p:cNvSpPr txBox="1"/>
          <p:nvPr/>
        </p:nvSpPr>
        <p:spPr>
          <a:xfrm>
            <a:off x="3324443" y="1706418"/>
            <a:ext cx="11639114" cy="323215"/>
          </a:xfrm>
          <a:prstGeom prst="rect">
            <a:avLst/>
          </a:prstGeom>
        </p:spPr>
        <p:txBody>
          <a:bodyPr lIns="0" tIns="0" rIns="0" bIns="0" rtlCol="0" anchor="t">
            <a:spAutoFit/>
          </a:bodyPr>
          <a:lstStyle/>
          <a:p>
            <a:pPr algn="ctr">
              <a:lnSpc>
                <a:spcPts val="2660"/>
              </a:lnSpc>
            </a:pPr>
            <a:r>
              <a:rPr lang="en-US" sz="1900">
                <a:solidFill>
                  <a:srgbClr val="000000"/>
                </a:solidFill>
                <a:latin typeface="TT Hoves"/>
                <a:ea typeface="TT Hoves"/>
                <a:cs typeface="TT Hoves"/>
                <a:sym typeface="TT Hoves"/>
              </a:rPr>
              <a:t>Five sequential phases mark project progress milestones</a:t>
            </a:r>
          </a:p>
        </p:txBody>
      </p:sp>
      <p:sp>
        <p:nvSpPr>
          <p:cNvPr id="26" name="TextBox 26"/>
          <p:cNvSpPr txBox="1"/>
          <p:nvPr/>
        </p:nvSpPr>
        <p:spPr>
          <a:xfrm>
            <a:off x="1365969" y="6840622"/>
            <a:ext cx="2369964" cy="692150"/>
          </a:xfrm>
          <a:prstGeom prst="rect">
            <a:avLst/>
          </a:prstGeom>
        </p:spPr>
        <p:txBody>
          <a:bodyPr lIns="0" tIns="0" rIns="0" bIns="0" rtlCol="0" anchor="t">
            <a:spAutoFit/>
          </a:bodyPr>
          <a:lstStyle/>
          <a:p>
            <a:pPr algn="ctr">
              <a:lnSpc>
                <a:spcPts val="2799"/>
              </a:lnSpc>
            </a:pPr>
            <a:r>
              <a:rPr lang="en-US" sz="1999" b="1">
                <a:solidFill>
                  <a:srgbClr val="000000"/>
                </a:solidFill>
                <a:latin typeface="TT Hoves Bold"/>
                <a:ea typeface="TT Hoves Bold"/>
                <a:cs typeface="TT Hoves Bold"/>
                <a:sym typeface="TT Hoves Bold"/>
              </a:rPr>
              <a:t>LOW RESOLUTION</a:t>
            </a:r>
          </a:p>
          <a:p>
            <a:pPr algn="ctr">
              <a:lnSpc>
                <a:spcPts val="2799"/>
              </a:lnSpc>
              <a:spcBef>
                <a:spcPct val="0"/>
              </a:spcBef>
            </a:pPr>
            <a:r>
              <a:rPr lang="en-US" sz="1999" b="1">
                <a:solidFill>
                  <a:srgbClr val="000000"/>
                </a:solidFill>
                <a:latin typeface="TT Hoves Bold"/>
                <a:ea typeface="TT Hoves Bold"/>
                <a:cs typeface="TT Hoves Bold"/>
                <a:sym typeface="TT Hoves Bold"/>
              </a:rPr>
              <a:t>SATELLITE IMAGE</a:t>
            </a:r>
          </a:p>
        </p:txBody>
      </p:sp>
      <p:sp>
        <p:nvSpPr>
          <p:cNvPr id="27" name="TextBox 27"/>
          <p:cNvSpPr txBox="1"/>
          <p:nvPr/>
        </p:nvSpPr>
        <p:spPr>
          <a:xfrm>
            <a:off x="1365969" y="5174578"/>
            <a:ext cx="2369964" cy="254672"/>
          </a:xfrm>
          <a:prstGeom prst="rect">
            <a:avLst/>
          </a:prstGeom>
        </p:spPr>
        <p:txBody>
          <a:bodyPr lIns="0" tIns="0" rIns="0" bIns="0" rtlCol="0" anchor="t">
            <a:spAutoFit/>
          </a:bodyPr>
          <a:lstStyle/>
          <a:p>
            <a:pPr algn="ctr">
              <a:lnSpc>
                <a:spcPts val="2240"/>
              </a:lnSpc>
              <a:spcBef>
                <a:spcPct val="0"/>
              </a:spcBef>
            </a:pPr>
            <a:r>
              <a:rPr lang="en-US" sz="1600" b="1">
                <a:solidFill>
                  <a:srgbClr val="FFFFFF"/>
                </a:solidFill>
                <a:latin typeface="TT Hoves Bold"/>
                <a:ea typeface="TT Hoves Bold"/>
                <a:cs typeface="TT Hoves Bold"/>
                <a:sym typeface="TT Hoves Bold"/>
              </a:rPr>
              <a:t>Phase 1</a:t>
            </a:r>
          </a:p>
        </p:txBody>
      </p:sp>
      <p:sp>
        <p:nvSpPr>
          <p:cNvPr id="28" name="TextBox 28"/>
          <p:cNvSpPr txBox="1"/>
          <p:nvPr/>
        </p:nvSpPr>
        <p:spPr>
          <a:xfrm>
            <a:off x="4510958" y="6840622"/>
            <a:ext cx="2369964" cy="1397000"/>
          </a:xfrm>
          <a:prstGeom prst="rect">
            <a:avLst/>
          </a:prstGeom>
        </p:spPr>
        <p:txBody>
          <a:bodyPr lIns="0" tIns="0" rIns="0" bIns="0" rtlCol="0" anchor="t">
            <a:spAutoFit/>
          </a:bodyPr>
          <a:lstStyle/>
          <a:p>
            <a:pPr algn="ctr">
              <a:lnSpc>
                <a:spcPts val="2799"/>
              </a:lnSpc>
            </a:pPr>
            <a:r>
              <a:rPr lang="en-US" sz="1999" b="1">
                <a:solidFill>
                  <a:srgbClr val="000000"/>
                </a:solidFill>
                <a:latin typeface="TT Hoves Bold"/>
                <a:ea typeface="TT Hoves Bold"/>
                <a:cs typeface="TT Hoves Bold"/>
                <a:sym typeface="TT Hoves Bold"/>
              </a:rPr>
              <a:t>DATASET COLLECTION AND </a:t>
            </a:r>
          </a:p>
          <a:p>
            <a:pPr algn="ctr">
              <a:lnSpc>
                <a:spcPts val="2799"/>
              </a:lnSpc>
              <a:spcBef>
                <a:spcPct val="0"/>
              </a:spcBef>
            </a:pPr>
            <a:r>
              <a:rPr lang="en-US" sz="1999" b="1">
                <a:solidFill>
                  <a:srgbClr val="000000"/>
                </a:solidFill>
                <a:latin typeface="TT Hoves Bold"/>
                <a:ea typeface="TT Hoves Bold"/>
                <a:cs typeface="TT Hoves Bold"/>
                <a:sym typeface="TT Hoves Bold"/>
              </a:rPr>
              <a:t>IMAGE PREPROCESSING</a:t>
            </a:r>
          </a:p>
        </p:txBody>
      </p:sp>
      <p:sp>
        <p:nvSpPr>
          <p:cNvPr id="29" name="TextBox 29"/>
          <p:cNvSpPr txBox="1"/>
          <p:nvPr/>
        </p:nvSpPr>
        <p:spPr>
          <a:xfrm>
            <a:off x="4510958" y="5174578"/>
            <a:ext cx="2369964" cy="254672"/>
          </a:xfrm>
          <a:prstGeom prst="rect">
            <a:avLst/>
          </a:prstGeom>
        </p:spPr>
        <p:txBody>
          <a:bodyPr lIns="0" tIns="0" rIns="0" bIns="0" rtlCol="0" anchor="t">
            <a:spAutoFit/>
          </a:bodyPr>
          <a:lstStyle/>
          <a:p>
            <a:pPr algn="ctr">
              <a:lnSpc>
                <a:spcPts val="2240"/>
              </a:lnSpc>
              <a:spcBef>
                <a:spcPct val="0"/>
              </a:spcBef>
            </a:pPr>
            <a:r>
              <a:rPr lang="en-US" sz="1600" b="1">
                <a:solidFill>
                  <a:srgbClr val="FFFFFF"/>
                </a:solidFill>
                <a:latin typeface="TT Hoves Bold"/>
                <a:ea typeface="TT Hoves Bold"/>
                <a:cs typeface="TT Hoves Bold"/>
                <a:sym typeface="TT Hoves Bold"/>
              </a:rPr>
              <a:t>Phase 2</a:t>
            </a:r>
          </a:p>
        </p:txBody>
      </p:sp>
      <p:sp>
        <p:nvSpPr>
          <p:cNvPr id="30" name="TextBox 30"/>
          <p:cNvSpPr txBox="1"/>
          <p:nvPr/>
        </p:nvSpPr>
        <p:spPr>
          <a:xfrm>
            <a:off x="7655946" y="6840622"/>
            <a:ext cx="2369964" cy="1749425"/>
          </a:xfrm>
          <a:prstGeom prst="rect">
            <a:avLst/>
          </a:prstGeom>
        </p:spPr>
        <p:txBody>
          <a:bodyPr lIns="0" tIns="0" rIns="0" bIns="0" rtlCol="0" anchor="t">
            <a:spAutoFit/>
          </a:bodyPr>
          <a:lstStyle/>
          <a:p>
            <a:pPr algn="ctr">
              <a:lnSpc>
                <a:spcPts val="2799"/>
              </a:lnSpc>
            </a:pPr>
            <a:r>
              <a:rPr lang="en-US" sz="1999" b="1">
                <a:solidFill>
                  <a:srgbClr val="000000"/>
                </a:solidFill>
                <a:latin typeface="TT Hoves Bold"/>
                <a:ea typeface="TT Hoves Bold"/>
                <a:cs typeface="TT Hoves Bold"/>
                <a:sym typeface="TT Hoves Bold"/>
              </a:rPr>
              <a:t>ESRGAN MODEL TRAINING AND</a:t>
            </a:r>
          </a:p>
          <a:p>
            <a:pPr algn="ctr">
              <a:lnSpc>
                <a:spcPts val="2799"/>
              </a:lnSpc>
              <a:spcBef>
                <a:spcPct val="0"/>
              </a:spcBef>
            </a:pPr>
            <a:r>
              <a:rPr lang="en-US" sz="1999" b="1">
                <a:solidFill>
                  <a:srgbClr val="000000"/>
                </a:solidFill>
                <a:latin typeface="TT Hoves Bold"/>
                <a:ea typeface="TT Hoves Bold"/>
                <a:cs typeface="TT Hoves Bold"/>
                <a:sym typeface="TT Hoves Bold"/>
              </a:rPr>
              <a:t>HIGH RESOLUTION IMAGE GENERATION</a:t>
            </a:r>
          </a:p>
        </p:txBody>
      </p:sp>
      <p:sp>
        <p:nvSpPr>
          <p:cNvPr id="31" name="TextBox 31"/>
          <p:cNvSpPr txBox="1"/>
          <p:nvPr/>
        </p:nvSpPr>
        <p:spPr>
          <a:xfrm>
            <a:off x="7655946" y="5174578"/>
            <a:ext cx="2369964" cy="254672"/>
          </a:xfrm>
          <a:prstGeom prst="rect">
            <a:avLst/>
          </a:prstGeom>
        </p:spPr>
        <p:txBody>
          <a:bodyPr lIns="0" tIns="0" rIns="0" bIns="0" rtlCol="0" anchor="t">
            <a:spAutoFit/>
          </a:bodyPr>
          <a:lstStyle/>
          <a:p>
            <a:pPr algn="ctr">
              <a:lnSpc>
                <a:spcPts val="2240"/>
              </a:lnSpc>
              <a:spcBef>
                <a:spcPct val="0"/>
              </a:spcBef>
            </a:pPr>
            <a:r>
              <a:rPr lang="en-US" sz="1600" b="1">
                <a:solidFill>
                  <a:srgbClr val="FFFFFF"/>
                </a:solidFill>
                <a:latin typeface="TT Hoves Bold"/>
                <a:ea typeface="TT Hoves Bold"/>
                <a:cs typeface="TT Hoves Bold"/>
                <a:sym typeface="TT Hoves Bold"/>
              </a:rPr>
              <a:t>Phase 3</a:t>
            </a:r>
          </a:p>
        </p:txBody>
      </p:sp>
      <p:sp>
        <p:nvSpPr>
          <p:cNvPr id="32" name="TextBox 32"/>
          <p:cNvSpPr txBox="1"/>
          <p:nvPr/>
        </p:nvSpPr>
        <p:spPr>
          <a:xfrm>
            <a:off x="10800935" y="6840622"/>
            <a:ext cx="2369964" cy="692150"/>
          </a:xfrm>
          <a:prstGeom prst="rect">
            <a:avLst/>
          </a:prstGeom>
        </p:spPr>
        <p:txBody>
          <a:bodyPr lIns="0" tIns="0" rIns="0" bIns="0" rtlCol="0" anchor="t">
            <a:spAutoFit/>
          </a:bodyPr>
          <a:lstStyle/>
          <a:p>
            <a:pPr algn="ctr">
              <a:lnSpc>
                <a:spcPts val="2799"/>
              </a:lnSpc>
              <a:spcBef>
                <a:spcPct val="0"/>
              </a:spcBef>
            </a:pPr>
            <a:r>
              <a:rPr lang="en-US" sz="1999" b="1">
                <a:solidFill>
                  <a:srgbClr val="000000"/>
                </a:solidFill>
                <a:latin typeface="TT Hoves Bold"/>
                <a:ea typeface="TT Hoves Bold"/>
                <a:cs typeface="TT Hoves Bold"/>
                <a:sym typeface="TT Hoves Bold"/>
              </a:rPr>
              <a:t>PERFORMACE EVALUATION</a:t>
            </a:r>
          </a:p>
        </p:txBody>
      </p:sp>
      <p:sp>
        <p:nvSpPr>
          <p:cNvPr id="33" name="TextBox 33"/>
          <p:cNvSpPr txBox="1"/>
          <p:nvPr/>
        </p:nvSpPr>
        <p:spPr>
          <a:xfrm>
            <a:off x="10800935" y="5174578"/>
            <a:ext cx="2369964" cy="254672"/>
          </a:xfrm>
          <a:prstGeom prst="rect">
            <a:avLst/>
          </a:prstGeom>
        </p:spPr>
        <p:txBody>
          <a:bodyPr lIns="0" tIns="0" rIns="0" bIns="0" rtlCol="0" anchor="t">
            <a:spAutoFit/>
          </a:bodyPr>
          <a:lstStyle/>
          <a:p>
            <a:pPr algn="ctr">
              <a:lnSpc>
                <a:spcPts val="2240"/>
              </a:lnSpc>
              <a:spcBef>
                <a:spcPct val="0"/>
              </a:spcBef>
            </a:pPr>
            <a:r>
              <a:rPr lang="en-US" sz="1600" b="1">
                <a:solidFill>
                  <a:srgbClr val="FFFFFF"/>
                </a:solidFill>
                <a:latin typeface="TT Hoves Bold"/>
                <a:ea typeface="TT Hoves Bold"/>
                <a:cs typeface="TT Hoves Bold"/>
                <a:sym typeface="TT Hoves Bold"/>
              </a:rPr>
              <a:t>Phase 4</a:t>
            </a:r>
          </a:p>
        </p:txBody>
      </p:sp>
      <p:sp>
        <p:nvSpPr>
          <p:cNvPr id="34" name="TextBox 34"/>
          <p:cNvSpPr txBox="1"/>
          <p:nvPr/>
        </p:nvSpPr>
        <p:spPr>
          <a:xfrm>
            <a:off x="13993807" y="6840622"/>
            <a:ext cx="2369964" cy="339725"/>
          </a:xfrm>
          <a:prstGeom prst="rect">
            <a:avLst/>
          </a:prstGeom>
        </p:spPr>
        <p:txBody>
          <a:bodyPr lIns="0" tIns="0" rIns="0" bIns="0" rtlCol="0" anchor="t">
            <a:spAutoFit/>
          </a:bodyPr>
          <a:lstStyle/>
          <a:p>
            <a:pPr algn="ctr">
              <a:lnSpc>
                <a:spcPts val="2799"/>
              </a:lnSpc>
              <a:spcBef>
                <a:spcPct val="0"/>
              </a:spcBef>
            </a:pPr>
            <a:r>
              <a:rPr lang="en-US" sz="1999" b="1">
                <a:solidFill>
                  <a:srgbClr val="000000"/>
                </a:solidFill>
                <a:latin typeface="TT Hoves Bold"/>
                <a:ea typeface="TT Hoves Bold"/>
                <a:cs typeface="TT Hoves Bold"/>
                <a:sym typeface="TT Hoves Bold"/>
              </a:rPr>
              <a:t>RESULT ANALYSIS</a:t>
            </a:r>
          </a:p>
        </p:txBody>
      </p:sp>
      <p:sp>
        <p:nvSpPr>
          <p:cNvPr id="35" name="TextBox 35"/>
          <p:cNvSpPr txBox="1"/>
          <p:nvPr/>
        </p:nvSpPr>
        <p:spPr>
          <a:xfrm>
            <a:off x="13993807" y="5174578"/>
            <a:ext cx="2369964" cy="254672"/>
          </a:xfrm>
          <a:prstGeom prst="rect">
            <a:avLst/>
          </a:prstGeom>
        </p:spPr>
        <p:txBody>
          <a:bodyPr lIns="0" tIns="0" rIns="0" bIns="0" rtlCol="0" anchor="t">
            <a:spAutoFit/>
          </a:bodyPr>
          <a:lstStyle/>
          <a:p>
            <a:pPr algn="ctr">
              <a:lnSpc>
                <a:spcPts val="2240"/>
              </a:lnSpc>
              <a:spcBef>
                <a:spcPct val="0"/>
              </a:spcBef>
            </a:pPr>
            <a:r>
              <a:rPr lang="en-US" sz="1600" b="1">
                <a:solidFill>
                  <a:srgbClr val="FFFFFF"/>
                </a:solidFill>
                <a:latin typeface="TT Hoves Bold"/>
                <a:ea typeface="TT Hoves Bold"/>
                <a:cs typeface="TT Hoves Bold"/>
                <a:sym typeface="TT Hoves Bold"/>
              </a:rPr>
              <a:t>Phase 5</a:t>
            </a:r>
          </a:p>
        </p:txBody>
      </p:sp>
      <p:sp>
        <p:nvSpPr>
          <p:cNvPr id="36" name="Freeform 36"/>
          <p:cNvSpPr/>
          <p:nvPr/>
        </p:nvSpPr>
        <p:spPr>
          <a:xfrm>
            <a:off x="14952545" y="4098455"/>
            <a:ext cx="452487" cy="711446"/>
          </a:xfrm>
          <a:custGeom>
            <a:avLst/>
            <a:gdLst/>
            <a:ahLst/>
            <a:cxnLst/>
            <a:rect l="l" t="t" r="r" b="b"/>
            <a:pathLst>
              <a:path w="452487" h="711446">
                <a:moveTo>
                  <a:pt x="0" y="0"/>
                </a:moveTo>
                <a:lnTo>
                  <a:pt x="452487" y="0"/>
                </a:lnTo>
                <a:lnTo>
                  <a:pt x="452487" y="711445"/>
                </a:lnTo>
                <a:lnTo>
                  <a:pt x="0" y="7114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B70"/>
        </a:solidFill>
        <a:effectLst/>
      </p:bgPr>
    </p:bg>
    <p:spTree>
      <p:nvGrpSpPr>
        <p:cNvPr id="1" name=""/>
        <p:cNvGrpSpPr/>
        <p:nvPr/>
      </p:nvGrpSpPr>
      <p:grpSpPr>
        <a:xfrm>
          <a:off x="0" y="0"/>
          <a:ext cx="0" cy="0"/>
          <a:chOff x="0" y="0"/>
          <a:chExt cx="0" cy="0"/>
        </a:xfrm>
      </p:grpSpPr>
      <p:sp>
        <p:nvSpPr>
          <p:cNvPr id="2" name="TextBox 2"/>
          <p:cNvSpPr txBox="1"/>
          <p:nvPr/>
        </p:nvSpPr>
        <p:spPr>
          <a:xfrm>
            <a:off x="23197" y="363538"/>
            <a:ext cx="11888871" cy="9626600"/>
          </a:xfrm>
          <a:prstGeom prst="rect">
            <a:avLst/>
          </a:prstGeom>
        </p:spPr>
        <p:txBody>
          <a:bodyPr lIns="0" tIns="0" rIns="0" bIns="0" rtlCol="0" anchor="t">
            <a:spAutoFit/>
          </a:bodyPr>
          <a:lstStyle/>
          <a:p>
            <a:pPr marL="0" lvl="0" indent="0" algn="l">
              <a:lnSpc>
                <a:spcPts val="3999"/>
              </a:lnSpc>
            </a:pPr>
            <a:r>
              <a:rPr lang="en-US" sz="3999" u="sng" spc="-79">
                <a:solidFill>
                  <a:srgbClr val="E6DDD1"/>
                </a:solidFill>
                <a:latin typeface="Tenor Sans"/>
                <a:ea typeface="Tenor Sans"/>
                <a:cs typeface="Tenor Sans"/>
                <a:sym typeface="Tenor Sans"/>
              </a:rPr>
              <a:t>Expected Results Overview</a:t>
            </a:r>
          </a:p>
          <a:p>
            <a:pPr marL="0" lvl="0" indent="0" algn="l">
              <a:lnSpc>
                <a:spcPts val="3999"/>
              </a:lnSpc>
            </a:pPr>
            <a:r>
              <a:rPr lang="en-US" sz="3999" spc="-79">
                <a:solidFill>
                  <a:srgbClr val="E6DDD1"/>
                </a:solidFill>
                <a:latin typeface="Tenor Sans"/>
                <a:ea typeface="Tenor Sans"/>
                <a:cs typeface="Tenor Sans"/>
                <a:sym typeface="Tenor Sans"/>
              </a:rPr>
              <a:t>The proposed system is expected to improve the spatial resolution of low resolution satellite images using deep learning based super resolution techniques.</a:t>
            </a:r>
          </a:p>
          <a:p>
            <a:pPr marL="0" lvl="0" indent="0" algn="l">
              <a:lnSpc>
                <a:spcPts val="3999"/>
              </a:lnSpc>
            </a:pPr>
            <a:endParaRPr lang="en-US" sz="3999" spc="-79">
              <a:solidFill>
                <a:srgbClr val="E6DDD1"/>
              </a:solidFill>
              <a:latin typeface="Tenor Sans"/>
              <a:ea typeface="Tenor Sans"/>
              <a:cs typeface="Tenor Sans"/>
              <a:sym typeface="Tenor Sans"/>
            </a:endParaRPr>
          </a:p>
          <a:p>
            <a:pPr marL="0" lvl="0" indent="0" algn="l">
              <a:lnSpc>
                <a:spcPts val="3999"/>
              </a:lnSpc>
            </a:pPr>
            <a:r>
              <a:rPr lang="en-US" sz="3999" spc="-79">
                <a:solidFill>
                  <a:srgbClr val="E6DDD1"/>
                </a:solidFill>
                <a:latin typeface="Tenor Sans"/>
                <a:ea typeface="Tenor Sans"/>
                <a:cs typeface="Tenor Sans"/>
                <a:sym typeface="Tenor Sans"/>
              </a:rPr>
              <a:t>The model will generate high resolution satellite images from low resolution inputs by reconstructing missing details and enhancing image clarity. The output images are expected to show improved texture, sharper edges, and better structural information compared to the original images. The enhanced satellite images can improve accuracy in applications such as land monitoring, environmental analysis, and object detection. The system is expected to provide better visual interpretation and improved decision making using satellite data.</a:t>
            </a:r>
          </a:p>
          <a:p>
            <a:pPr marL="0" lvl="0" indent="0" algn="l">
              <a:lnSpc>
                <a:spcPts val="3999"/>
              </a:lnSpc>
            </a:pPr>
            <a:endParaRPr lang="en-US" sz="3999" spc="-79">
              <a:solidFill>
                <a:srgbClr val="E6DDD1"/>
              </a:solidFill>
              <a:latin typeface="Tenor Sans"/>
              <a:ea typeface="Tenor Sans"/>
              <a:cs typeface="Tenor Sans"/>
              <a:sym typeface="Tenor Sans"/>
            </a:endParaRPr>
          </a:p>
        </p:txBody>
      </p:sp>
      <p:grpSp>
        <p:nvGrpSpPr>
          <p:cNvPr id="3" name="Group 3"/>
          <p:cNvGrpSpPr/>
          <p:nvPr/>
        </p:nvGrpSpPr>
        <p:grpSpPr>
          <a:xfrm>
            <a:off x="12172950" y="0"/>
            <a:ext cx="6115050" cy="10287000"/>
            <a:chOff x="0" y="0"/>
            <a:chExt cx="947381" cy="1593725"/>
          </a:xfrm>
        </p:grpSpPr>
        <p:sp>
          <p:nvSpPr>
            <p:cNvPr id="4" name="Freeform 4"/>
            <p:cNvSpPr/>
            <p:nvPr/>
          </p:nvSpPr>
          <p:spPr>
            <a:xfrm>
              <a:off x="0" y="0"/>
              <a:ext cx="947381" cy="1593725"/>
            </a:xfrm>
            <a:custGeom>
              <a:avLst/>
              <a:gdLst/>
              <a:ahLst/>
              <a:cxnLst/>
              <a:rect l="l" t="t" r="r" b="b"/>
              <a:pathLst>
                <a:path w="947381" h="1593725">
                  <a:moveTo>
                    <a:pt x="0" y="0"/>
                  </a:moveTo>
                  <a:lnTo>
                    <a:pt x="947381" y="0"/>
                  </a:lnTo>
                  <a:lnTo>
                    <a:pt x="947381" y="1593725"/>
                  </a:lnTo>
                  <a:lnTo>
                    <a:pt x="0" y="1593725"/>
                  </a:lnTo>
                  <a:close/>
                </a:path>
              </a:pathLst>
            </a:custGeom>
            <a:blipFill>
              <a:blip r:embed="rId2"/>
              <a:stretch>
                <a:fillRect t="-58" b="-58"/>
              </a:stretch>
            </a:blipFill>
          </p:spPr>
        </p:sp>
      </p:grpSp>
      <p:sp>
        <p:nvSpPr>
          <p:cNvPr id="5" name="Freeform 5"/>
          <p:cNvSpPr/>
          <p:nvPr/>
        </p:nvSpPr>
        <p:spPr>
          <a:xfrm>
            <a:off x="8774635" y="7396104"/>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1082</Words>
  <Application>Microsoft Office PowerPoint</Application>
  <PresentationFormat>Custom</PresentationFormat>
  <Paragraphs>86</Paragraphs>
  <Slides>11</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11</vt:i4>
      </vt:variant>
    </vt:vector>
  </HeadingPairs>
  <TitlesOfParts>
    <vt:vector size="31" baseType="lpstr">
      <vt:lpstr>Anton</vt:lpstr>
      <vt:lpstr>HK Grotesk</vt:lpstr>
      <vt:lpstr>TT Hoves</vt:lpstr>
      <vt:lpstr>Georgia Pro Condensed</vt:lpstr>
      <vt:lpstr>Touvlo</vt:lpstr>
      <vt:lpstr>Touvlo Bold</vt:lpstr>
      <vt:lpstr>HK Grotesk Semi-Bold</vt:lpstr>
      <vt:lpstr>TT Hoves Bold</vt:lpstr>
      <vt:lpstr>Nyutro Sans</vt:lpstr>
      <vt:lpstr>Tenor Sans</vt:lpstr>
      <vt:lpstr>Arial</vt:lpstr>
      <vt:lpstr>Calibri</vt:lpstr>
      <vt:lpstr>Proxima Nova Condensed Bold</vt:lpstr>
      <vt:lpstr>Noto Serif Display ExtraCondensed Light</vt:lpstr>
      <vt:lpstr>Inter</vt:lpstr>
      <vt:lpstr>Nyutro Sans Heavy</vt:lpstr>
      <vt:lpstr>Raleway</vt:lpstr>
      <vt:lpstr>HK Grotesk Bold</vt:lpstr>
      <vt:lpstr>Helvetica World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Single Image Super Resolution using Satellite Images Submitted by: [Your Name] Registration Number: [Your ID] Course: PBL-2 Department: Computer Science Engineering Guide: [Faculty Name]</dc:title>
  <cp:lastModifiedBy>Family ji</cp:lastModifiedBy>
  <cp:revision>2</cp:revision>
  <dcterms:created xsi:type="dcterms:W3CDTF">2006-08-16T00:00:00Z</dcterms:created>
  <dcterms:modified xsi:type="dcterms:W3CDTF">2026-02-15T04:57:25Z</dcterms:modified>
  <dc:identifier>DAHBWeq3tuI</dc:identifier>
</cp:coreProperties>
</file>